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76" r:id="rId4"/>
    <p:sldId id="259" r:id="rId5"/>
    <p:sldId id="260" r:id="rId6"/>
    <p:sldId id="262" r:id="rId7"/>
    <p:sldId id="263" r:id="rId8"/>
    <p:sldId id="264" r:id="rId9"/>
    <p:sldId id="265" r:id="rId10"/>
    <p:sldId id="266" r:id="rId11"/>
    <p:sldId id="267" r:id="rId12"/>
    <p:sldId id="268" r:id="rId13"/>
    <p:sldId id="269" r:id="rId14"/>
    <p:sldId id="270" r:id="rId15"/>
    <p:sldId id="271" r:id="rId16"/>
    <p:sldId id="261" r:id="rId17"/>
    <p:sldId id="272" r:id="rId18"/>
    <p:sldId id="273" r:id="rId19"/>
    <p:sldId id="274" r:id="rId20"/>
    <p:sldId id="277"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527F-C01E-0F4A-95BD-C91C9E5CF8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5B8AE-FB34-A049-92FA-A50A51DDA1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8D40EF-6911-AB45-AF5A-3A2494597D2E}"/>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5" name="Footer Placeholder 4">
            <a:extLst>
              <a:ext uri="{FF2B5EF4-FFF2-40B4-BE49-F238E27FC236}">
                <a16:creationId xmlns:a16="http://schemas.microsoft.com/office/drawing/2014/main" id="{D72C1045-5E24-444D-BAD0-4C14D6236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2548B-D82D-CA44-9F29-1EC9513DD679}"/>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61504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6254-1AAF-D146-B53D-3FB1B6D596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6A5388-8E99-3F45-B2C2-F35A4E408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B5823-12E2-374F-80D1-170198BA0C12}"/>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5" name="Footer Placeholder 4">
            <a:extLst>
              <a:ext uri="{FF2B5EF4-FFF2-40B4-BE49-F238E27FC236}">
                <a16:creationId xmlns:a16="http://schemas.microsoft.com/office/drawing/2014/main" id="{664AAB0A-E2B7-3B45-A05E-85DAF92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68B54-351E-404C-A33C-C27F7D1B8678}"/>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33116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5B11E-7753-DD47-9E4D-A8262E9C8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3FB4F4-3D67-8146-8A69-2ED45A98A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BF0B7-23C2-F34F-8FDA-87B9B41CDEB2}"/>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5" name="Footer Placeholder 4">
            <a:extLst>
              <a:ext uri="{FF2B5EF4-FFF2-40B4-BE49-F238E27FC236}">
                <a16:creationId xmlns:a16="http://schemas.microsoft.com/office/drawing/2014/main" id="{B1D480E7-1E80-0F47-80BB-BD684232F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71BAB-2F69-114F-B8A6-CE1261FE6780}"/>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403915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B28-AB58-E846-9507-06F2EF053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9A649-36FB-D542-A00F-B608F198EF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081BC-E0D5-5D4B-A1D5-2623569C1DC1}"/>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5" name="Footer Placeholder 4">
            <a:extLst>
              <a:ext uri="{FF2B5EF4-FFF2-40B4-BE49-F238E27FC236}">
                <a16:creationId xmlns:a16="http://schemas.microsoft.com/office/drawing/2014/main" id="{4F48B425-933E-304B-A74E-09A9F93D2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36145-75EA-4F48-991B-A89599DB0EC4}"/>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400716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4383-E46A-2A48-ABF0-A9BCB401EB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D67B3-7D4C-474A-AB31-3EAB94726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77A162-69E1-F04B-BAE9-5FC87FE73B46}"/>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5" name="Footer Placeholder 4">
            <a:extLst>
              <a:ext uri="{FF2B5EF4-FFF2-40B4-BE49-F238E27FC236}">
                <a16:creationId xmlns:a16="http://schemas.microsoft.com/office/drawing/2014/main" id="{D8537DF0-D439-C64B-8B33-D4902855D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08AD6-EDC4-794B-9DF6-9D5A502B88BB}"/>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58553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2EC9-3C41-5642-85FD-1A0AEDD34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898AF-08D8-1F49-AB8E-806E8B8EB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D4999-B8DD-6E4B-9A2F-EA235ED47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7D4C0D-F5D4-D440-B0B9-F5599BDC616F}"/>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6" name="Footer Placeholder 5">
            <a:extLst>
              <a:ext uri="{FF2B5EF4-FFF2-40B4-BE49-F238E27FC236}">
                <a16:creationId xmlns:a16="http://schemas.microsoft.com/office/drawing/2014/main" id="{C22250B3-29BB-F746-B511-7A75A6F23F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674E5-72D0-E44B-B278-55B5D52EF3DF}"/>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45112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029A-FB71-B340-AAF6-648468CD2B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94EA3-70E3-B14C-A3A7-3FB273E86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D96A8-3F44-9B41-9411-0EBDA414E9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C6918-019E-EB44-AD7C-B9A528A64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63D8C-2CA6-564C-856A-7A6DBCBC97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8EC1B-F4F2-8448-89AF-8EAF68F26048}"/>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8" name="Footer Placeholder 7">
            <a:extLst>
              <a:ext uri="{FF2B5EF4-FFF2-40B4-BE49-F238E27FC236}">
                <a16:creationId xmlns:a16="http://schemas.microsoft.com/office/drawing/2014/main" id="{ECEB7A04-570D-1B40-AF0B-7F0D9B8785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B941C1-364C-3447-986A-E3D87ABE85F4}"/>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8310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C813-B6A2-9744-96CB-5DD08B12F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3BA8E6-9A33-A04D-8171-533951CB979C}"/>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4" name="Footer Placeholder 3">
            <a:extLst>
              <a:ext uri="{FF2B5EF4-FFF2-40B4-BE49-F238E27FC236}">
                <a16:creationId xmlns:a16="http://schemas.microsoft.com/office/drawing/2014/main" id="{F7270F1D-F88A-0142-A256-6BBA810226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38F7E-4C9E-5947-83C0-412893B3E081}"/>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22954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80043-939F-FD4E-8F09-636F21733CCC}"/>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3" name="Footer Placeholder 2">
            <a:extLst>
              <a:ext uri="{FF2B5EF4-FFF2-40B4-BE49-F238E27FC236}">
                <a16:creationId xmlns:a16="http://schemas.microsoft.com/office/drawing/2014/main" id="{8F63A3B5-1A1D-1342-9A72-B50B191CA6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2DC6F7-09B5-7249-AC88-FB017FBD4491}"/>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206461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84FA-E98D-A445-9BB3-5FDD2C474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C66DFC-AC24-0C4C-9D9C-55B6FAC5A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3CA88E-5CCA-A246-8A16-EB537CAC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518A7-FF5C-2242-90A1-AAD9FCA92095}"/>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6" name="Footer Placeholder 5">
            <a:extLst>
              <a:ext uri="{FF2B5EF4-FFF2-40B4-BE49-F238E27FC236}">
                <a16:creationId xmlns:a16="http://schemas.microsoft.com/office/drawing/2014/main" id="{45EB7D34-9D9F-DA4D-A577-9F719D61D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CC245-CB8C-9743-B18E-AE6C0858B96B}"/>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8066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7C9E-A55F-6D4A-9255-E39AF5DA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D8FE69-5815-4049-BE82-72D5C98D15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8D643E-16A3-0648-A9E5-D615BB5F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F2813-7C19-CC47-9F9E-73F6A545B308}"/>
              </a:ext>
            </a:extLst>
          </p:cNvPr>
          <p:cNvSpPr>
            <a:spLocks noGrp="1"/>
          </p:cNvSpPr>
          <p:nvPr>
            <p:ph type="dt" sz="half" idx="10"/>
          </p:nvPr>
        </p:nvSpPr>
        <p:spPr/>
        <p:txBody>
          <a:bodyPr/>
          <a:lstStyle/>
          <a:p>
            <a:fld id="{4299A1E0-770A-EB46-A74A-A7DA10A46B2E}" type="datetimeFigureOut">
              <a:rPr lang="en-US" smtClean="0"/>
              <a:t>9/15/2020</a:t>
            </a:fld>
            <a:endParaRPr lang="en-US"/>
          </a:p>
        </p:txBody>
      </p:sp>
      <p:sp>
        <p:nvSpPr>
          <p:cNvPr id="6" name="Footer Placeholder 5">
            <a:extLst>
              <a:ext uri="{FF2B5EF4-FFF2-40B4-BE49-F238E27FC236}">
                <a16:creationId xmlns:a16="http://schemas.microsoft.com/office/drawing/2014/main" id="{176F9E3C-71AA-D34E-AB79-7407E2BEE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8A1A1-506F-244D-9836-88337E496075}"/>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406710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B7D45-63BA-B64E-BE76-39F977A5F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C24AB6-7FC2-934B-864B-7AE265D2F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BC9B0-D56E-E84C-B1F9-9D5CA43C4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9A1E0-770A-EB46-A74A-A7DA10A46B2E}" type="datetimeFigureOut">
              <a:rPr lang="en-US" smtClean="0"/>
              <a:t>9/15/2020</a:t>
            </a:fld>
            <a:endParaRPr lang="en-US"/>
          </a:p>
        </p:txBody>
      </p:sp>
      <p:sp>
        <p:nvSpPr>
          <p:cNvPr id="5" name="Footer Placeholder 4">
            <a:extLst>
              <a:ext uri="{FF2B5EF4-FFF2-40B4-BE49-F238E27FC236}">
                <a16:creationId xmlns:a16="http://schemas.microsoft.com/office/drawing/2014/main" id="{E0C0433C-F5E4-3E4F-B0A5-C27A8C627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C27526-011B-AC4E-A47E-A2F6029DE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AA43-1D5C-9E4B-8CFD-2FDB0DDB3BF3}" type="slidenum">
              <a:rPr lang="en-US" smtClean="0"/>
              <a:t>‹#›</a:t>
            </a:fld>
            <a:endParaRPr lang="en-US"/>
          </a:p>
        </p:txBody>
      </p:sp>
    </p:spTree>
    <p:extLst>
      <p:ext uri="{BB962C8B-B14F-4D97-AF65-F5344CB8AC3E}">
        <p14:creationId xmlns:p14="http://schemas.microsoft.com/office/powerpoint/2010/main" val="1791963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0385887D-2895-4042-B89A-84FB50AF735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6EBCDEF-60F4-B246-9E4A-452F1FD20DB4}"/>
              </a:ext>
            </a:extLst>
          </p:cNvPr>
          <p:cNvSpPr txBox="1"/>
          <p:nvPr/>
        </p:nvSpPr>
        <p:spPr>
          <a:xfrm>
            <a:off x="568411" y="2384854"/>
            <a:ext cx="11005521" cy="1754326"/>
          </a:xfrm>
          <a:prstGeom prst="rect">
            <a:avLst/>
          </a:prstGeom>
          <a:noFill/>
        </p:spPr>
        <p:txBody>
          <a:bodyPr wrap="square" rtlCol="0">
            <a:spAutoFit/>
          </a:bodyPr>
          <a:lstStyle/>
          <a:p>
            <a:pPr algn="ctr"/>
            <a:r>
              <a:rPr lang="en-US" sz="5400" b="1" i="1" dirty="0">
                <a:solidFill>
                  <a:srgbClr val="0070C0"/>
                </a:solidFill>
              </a:rPr>
              <a:t>Introduction to the CASU Concept</a:t>
            </a:r>
          </a:p>
          <a:p>
            <a:pPr algn="ctr"/>
            <a:r>
              <a:rPr lang="en-US" sz="5400" b="1" i="1" dirty="0">
                <a:solidFill>
                  <a:srgbClr val="0070C0"/>
                </a:solidFill>
              </a:rPr>
              <a:t>Review of Phase I</a:t>
            </a:r>
          </a:p>
        </p:txBody>
      </p:sp>
    </p:spTree>
    <p:extLst>
      <p:ext uri="{BB962C8B-B14F-4D97-AF65-F5344CB8AC3E}">
        <p14:creationId xmlns:p14="http://schemas.microsoft.com/office/powerpoint/2010/main" val="21866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pPr marL="0" indent="0">
              <a:buNone/>
            </a:pPr>
            <a:r>
              <a:rPr lang="en-US" sz="3600" b="1" dirty="0">
                <a:solidFill>
                  <a:srgbClr val="0070C0"/>
                </a:solidFill>
              </a:rPr>
              <a:t>Key Strategies for the Future (cont.):</a:t>
            </a:r>
            <a:br>
              <a:rPr lang="en-US" sz="3600" b="1" dirty="0">
                <a:solidFill>
                  <a:srgbClr val="0070C0"/>
                </a:solidFill>
              </a:rPr>
            </a:br>
            <a:endParaRPr lang="en-US" sz="3600" b="1" dirty="0">
              <a:solidFill>
                <a:srgbClr val="0070C0"/>
              </a:solidFill>
            </a:endParaRPr>
          </a:p>
          <a:p>
            <a:pPr marL="0" lvl="0" indent="0">
              <a:buNone/>
            </a:pPr>
            <a:r>
              <a:rPr lang="en-US" sz="2400" dirty="0">
                <a:solidFill>
                  <a:srgbClr val="0070C0"/>
                </a:solidFill>
              </a:rPr>
              <a:t>3. </a:t>
            </a:r>
            <a:r>
              <a:rPr lang="en-US" sz="2400" u="sng" dirty="0">
                <a:solidFill>
                  <a:srgbClr val="0070C0"/>
                </a:solidFill>
              </a:rPr>
              <a:t>Remove local barriers for business creation and aspirational economic goals:</a:t>
            </a:r>
            <a:br>
              <a:rPr lang="en-US" sz="2400" u="sng" dirty="0">
                <a:solidFill>
                  <a:srgbClr val="0070C0"/>
                </a:solidFill>
              </a:rPr>
            </a:br>
            <a:endParaRPr lang="en-US" sz="2400" u="sng" dirty="0">
              <a:solidFill>
                <a:srgbClr val="0070C0"/>
              </a:solidFill>
            </a:endParaRPr>
          </a:p>
          <a:p>
            <a:r>
              <a:rPr lang="en-US" sz="2400" dirty="0">
                <a:solidFill>
                  <a:srgbClr val="0070C0"/>
                </a:solidFill>
              </a:rPr>
              <a:t>Leveraging new and soon-to-come downtown investments will improve the perception of both communities. </a:t>
            </a:r>
          </a:p>
          <a:p>
            <a:r>
              <a:rPr lang="en-US" sz="2400" dirty="0">
                <a:solidFill>
                  <a:srgbClr val="0070C0"/>
                </a:solidFill>
              </a:rPr>
              <a:t>For maximal effectiveness, under-used downtown spaces need to be rapidly repurposed.</a:t>
            </a:r>
          </a:p>
        </p:txBody>
      </p:sp>
    </p:spTree>
    <p:extLst>
      <p:ext uri="{BB962C8B-B14F-4D97-AF65-F5344CB8AC3E}">
        <p14:creationId xmlns:p14="http://schemas.microsoft.com/office/powerpoint/2010/main" val="716652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lnSpcReduction="10000"/>
          </a:bodyPr>
          <a:lstStyle/>
          <a:p>
            <a:pPr marL="0" indent="0">
              <a:buNone/>
            </a:pPr>
            <a:r>
              <a:rPr lang="en-US" sz="3600" b="1" dirty="0">
                <a:solidFill>
                  <a:srgbClr val="0070C0"/>
                </a:solidFill>
              </a:rPr>
              <a:t>Key Strategies for the Future (cont.):</a:t>
            </a:r>
            <a:br>
              <a:rPr lang="en-US" sz="3600" b="1" dirty="0">
                <a:solidFill>
                  <a:srgbClr val="0070C0"/>
                </a:solidFill>
              </a:rPr>
            </a:br>
            <a:endParaRPr lang="en-US" sz="3600" b="1" dirty="0">
              <a:solidFill>
                <a:srgbClr val="0070C0"/>
              </a:solidFill>
            </a:endParaRPr>
          </a:p>
          <a:p>
            <a:pPr marL="0" lvl="0" indent="0">
              <a:buNone/>
            </a:pPr>
            <a:r>
              <a:rPr lang="en-US" sz="2200" dirty="0">
                <a:solidFill>
                  <a:srgbClr val="0070C0"/>
                </a:solidFill>
              </a:rPr>
              <a:t>4. </a:t>
            </a:r>
            <a:r>
              <a:rPr lang="en-US" sz="2200" u="sng" dirty="0">
                <a:solidFill>
                  <a:srgbClr val="0070C0"/>
                </a:solidFill>
              </a:rPr>
              <a:t>Develop a strategy to introduce fitted light industry into the community:</a:t>
            </a:r>
            <a:br>
              <a:rPr lang="en-US" sz="2200" u="sng" dirty="0">
                <a:solidFill>
                  <a:srgbClr val="0070C0"/>
                </a:solidFill>
              </a:rPr>
            </a:br>
            <a:endParaRPr lang="en-US" sz="2200" u="sng" dirty="0">
              <a:solidFill>
                <a:srgbClr val="0070C0"/>
              </a:solidFill>
            </a:endParaRPr>
          </a:p>
          <a:p>
            <a:r>
              <a:rPr lang="en-US" sz="2200" dirty="0">
                <a:solidFill>
                  <a:srgbClr val="0070C0"/>
                </a:solidFill>
              </a:rPr>
              <a:t>Local businesses are focused on selling goods and services largely to residents and/or to tourists and visitors. With the expectation of a downturn in tourism due to the COVID-19 pandemic, there will be a need to bring new capital into the community. </a:t>
            </a:r>
          </a:p>
          <a:p>
            <a:r>
              <a:rPr lang="en-US" sz="2200" dirty="0">
                <a:solidFill>
                  <a:srgbClr val="0070C0"/>
                </a:solidFill>
              </a:rPr>
              <a:t>The new Economic Development Corporation (EDC) must engage rapidly to conduct specific outreach to compatible industries to consider location in Rockport/Fulton. </a:t>
            </a:r>
          </a:p>
          <a:p>
            <a:r>
              <a:rPr lang="en-US" sz="2200" dirty="0">
                <a:solidFill>
                  <a:srgbClr val="0070C0"/>
                </a:solidFill>
              </a:rPr>
              <a:t>Community collaboration with the EDC can offer incentives and expertise (Talent Connect Project) to support new businesses.</a:t>
            </a:r>
          </a:p>
        </p:txBody>
      </p:sp>
    </p:spTree>
    <p:extLst>
      <p:ext uri="{BB962C8B-B14F-4D97-AF65-F5344CB8AC3E}">
        <p14:creationId xmlns:p14="http://schemas.microsoft.com/office/powerpoint/2010/main" val="31381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fontScale="85000" lnSpcReduction="20000"/>
          </a:bodyPr>
          <a:lstStyle/>
          <a:p>
            <a:pPr marL="0" indent="0">
              <a:buNone/>
            </a:pPr>
            <a:r>
              <a:rPr lang="en-US" sz="3600" b="1" dirty="0">
                <a:solidFill>
                  <a:srgbClr val="0070C0"/>
                </a:solidFill>
              </a:rPr>
              <a:t>Challenge 1:</a:t>
            </a:r>
            <a:br>
              <a:rPr lang="en-US" sz="3600" b="1" dirty="0">
                <a:solidFill>
                  <a:srgbClr val="0070C0"/>
                </a:solidFill>
              </a:rPr>
            </a:br>
            <a:endParaRPr lang="en-US" sz="3600" b="1" dirty="0">
              <a:solidFill>
                <a:srgbClr val="0070C0"/>
              </a:solidFill>
            </a:endParaRPr>
          </a:p>
          <a:p>
            <a:pPr marL="0" indent="0">
              <a:buNone/>
            </a:pPr>
            <a:r>
              <a:rPr lang="en-US" sz="2400" b="1" u="sng" dirty="0">
                <a:solidFill>
                  <a:srgbClr val="0070C0"/>
                </a:solidFill>
              </a:rPr>
              <a:t>Distance</a:t>
            </a:r>
            <a:endParaRPr lang="en-US" sz="2400" u="sng" dirty="0">
              <a:solidFill>
                <a:srgbClr val="0070C0"/>
              </a:solidFill>
            </a:endParaRPr>
          </a:p>
          <a:p>
            <a:r>
              <a:rPr lang="en-US" sz="2400" dirty="0">
                <a:solidFill>
                  <a:srgbClr val="0070C0"/>
                </a:solidFill>
              </a:rPr>
              <a:t>Distance refers to physical, social or collaboration separation experienced by inter- and intra-regional stakeholders. Often, distance is expressed through the following:</a:t>
            </a:r>
          </a:p>
          <a:p>
            <a:pPr lvl="0"/>
            <a:r>
              <a:rPr lang="en-US" sz="2400" dirty="0">
                <a:solidFill>
                  <a:srgbClr val="0070C0"/>
                </a:solidFill>
              </a:rPr>
              <a:t>“End of the road” location limits types of businesses fitting into region;</a:t>
            </a:r>
          </a:p>
          <a:p>
            <a:pPr lvl="0"/>
            <a:r>
              <a:rPr lang="en-US" sz="2400" dirty="0">
                <a:solidFill>
                  <a:srgbClr val="0070C0"/>
                </a:solidFill>
              </a:rPr>
              <a:t>Infrastructure status limits online, road, trail and inter-community mixing and access;</a:t>
            </a:r>
          </a:p>
          <a:p>
            <a:pPr lvl="0"/>
            <a:r>
              <a:rPr lang="en-US" sz="2400" dirty="0">
                <a:solidFill>
                  <a:srgbClr val="0070C0"/>
                </a:solidFill>
              </a:rPr>
              <a:t>Medical care quality and access;</a:t>
            </a:r>
          </a:p>
          <a:p>
            <a:pPr lvl="0"/>
            <a:r>
              <a:rPr lang="en-US" sz="2400" dirty="0">
                <a:solidFill>
                  <a:srgbClr val="0070C0"/>
                </a:solidFill>
              </a:rPr>
              <a:t>Inadequate collaboration and communication between local stakeholders in each community and between the two communities;</a:t>
            </a:r>
          </a:p>
          <a:p>
            <a:pPr lvl="0"/>
            <a:r>
              <a:rPr lang="en-US" sz="2400" dirty="0">
                <a:solidFill>
                  <a:srgbClr val="0070C0"/>
                </a:solidFill>
              </a:rPr>
              <a:t>Lack of engagement with diverse, minority, and lower socio-economic segments of the local population; and</a:t>
            </a:r>
          </a:p>
          <a:p>
            <a:pPr lvl="0"/>
            <a:r>
              <a:rPr lang="en-US" sz="2400" dirty="0">
                <a:solidFill>
                  <a:srgbClr val="0070C0"/>
                </a:solidFill>
              </a:rPr>
              <a:t>Lack of effective reach to new tourism market segments.</a:t>
            </a:r>
          </a:p>
        </p:txBody>
      </p:sp>
    </p:spTree>
    <p:extLst>
      <p:ext uri="{BB962C8B-B14F-4D97-AF65-F5344CB8AC3E}">
        <p14:creationId xmlns:p14="http://schemas.microsoft.com/office/powerpoint/2010/main" val="4193652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lnSpcReduction="10000"/>
          </a:bodyPr>
          <a:lstStyle/>
          <a:p>
            <a:pPr marL="0" indent="0">
              <a:buNone/>
            </a:pPr>
            <a:r>
              <a:rPr lang="en-US" sz="3600" b="1" dirty="0">
                <a:solidFill>
                  <a:srgbClr val="0070C0"/>
                </a:solidFill>
              </a:rPr>
              <a:t>Challenge 2:</a:t>
            </a:r>
            <a:br>
              <a:rPr lang="en-US" sz="3600" b="1" dirty="0">
                <a:solidFill>
                  <a:srgbClr val="0070C0"/>
                </a:solidFill>
              </a:rPr>
            </a:br>
            <a:endParaRPr lang="en-US" sz="3600" b="1" dirty="0">
              <a:solidFill>
                <a:srgbClr val="0070C0"/>
              </a:solidFill>
            </a:endParaRPr>
          </a:p>
          <a:p>
            <a:pPr marL="0" indent="0">
              <a:buNone/>
            </a:pPr>
            <a:r>
              <a:rPr lang="en-US" sz="2200" b="1" u="sng" dirty="0">
                <a:solidFill>
                  <a:srgbClr val="0070C0"/>
                </a:solidFill>
              </a:rPr>
              <a:t>Dilution</a:t>
            </a:r>
            <a:endParaRPr lang="en-US" sz="2200" u="sng" dirty="0">
              <a:solidFill>
                <a:srgbClr val="0070C0"/>
              </a:solidFill>
            </a:endParaRPr>
          </a:p>
          <a:p>
            <a:r>
              <a:rPr lang="en-US" sz="2200" dirty="0">
                <a:solidFill>
                  <a:srgbClr val="0070C0"/>
                </a:solidFill>
              </a:rPr>
              <a:t>Dilution describes the lack of critical mass surrounding planning, financial, technical and human resources in a region and is expressed by the following:</a:t>
            </a:r>
          </a:p>
          <a:p>
            <a:pPr lvl="0"/>
            <a:r>
              <a:rPr lang="en-US" sz="2200" dirty="0">
                <a:solidFill>
                  <a:srgbClr val="0070C0"/>
                </a:solidFill>
              </a:rPr>
              <a:t>Lack of fitted workforce for service industry and advanced industry growth areas;</a:t>
            </a:r>
          </a:p>
          <a:p>
            <a:pPr lvl="0"/>
            <a:r>
              <a:rPr lang="en-US" sz="2200" dirty="0">
                <a:solidFill>
                  <a:srgbClr val="0070C0"/>
                </a:solidFill>
              </a:rPr>
              <a:t>Lack of a clear innovative culture – “business as usual” is comfortable and common;</a:t>
            </a:r>
          </a:p>
          <a:p>
            <a:pPr lvl="0"/>
            <a:r>
              <a:rPr lang="en-US" sz="2200" dirty="0">
                <a:solidFill>
                  <a:srgbClr val="0070C0"/>
                </a:solidFill>
              </a:rPr>
              <a:t>Too many general, and not specific, areas for economic development focus;</a:t>
            </a:r>
          </a:p>
          <a:p>
            <a:pPr lvl="0"/>
            <a:r>
              <a:rPr lang="en-US" sz="2200" dirty="0">
                <a:solidFill>
                  <a:srgbClr val="0070C0"/>
                </a:solidFill>
              </a:rPr>
              <a:t>Small business owners lack mentorship, financial tools, and integrated marketing solutions to enhance business growth and sustainability.</a:t>
            </a:r>
          </a:p>
        </p:txBody>
      </p:sp>
    </p:spTree>
    <p:extLst>
      <p:ext uri="{BB962C8B-B14F-4D97-AF65-F5344CB8AC3E}">
        <p14:creationId xmlns:p14="http://schemas.microsoft.com/office/powerpoint/2010/main" val="152042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fontScale="92500" lnSpcReduction="20000"/>
          </a:bodyPr>
          <a:lstStyle/>
          <a:p>
            <a:pPr marL="0" indent="0">
              <a:buNone/>
            </a:pPr>
            <a:r>
              <a:rPr lang="en-US" sz="3600" b="1" dirty="0">
                <a:solidFill>
                  <a:srgbClr val="0070C0"/>
                </a:solidFill>
              </a:rPr>
              <a:t>Challenge 3:</a:t>
            </a:r>
            <a:br>
              <a:rPr lang="en-US" sz="3600" b="1" dirty="0">
                <a:solidFill>
                  <a:srgbClr val="0070C0"/>
                </a:solidFill>
              </a:rPr>
            </a:br>
            <a:endParaRPr lang="en-US" sz="3600" b="1" dirty="0">
              <a:solidFill>
                <a:srgbClr val="0070C0"/>
              </a:solidFill>
            </a:endParaRPr>
          </a:p>
          <a:p>
            <a:pPr marL="0" indent="0">
              <a:buNone/>
            </a:pPr>
            <a:r>
              <a:rPr lang="en-US" sz="2400" b="1" u="sng" dirty="0">
                <a:solidFill>
                  <a:srgbClr val="0070C0"/>
                </a:solidFill>
              </a:rPr>
              <a:t>Demand</a:t>
            </a:r>
            <a:endParaRPr lang="en-US" sz="2400" u="sng" dirty="0">
              <a:solidFill>
                <a:srgbClr val="0070C0"/>
              </a:solidFill>
            </a:endParaRPr>
          </a:p>
          <a:p>
            <a:r>
              <a:rPr lang="en-US" sz="2400" dirty="0">
                <a:solidFill>
                  <a:srgbClr val="0070C0"/>
                </a:solidFill>
              </a:rPr>
              <a:t>Demand highlights the combined needs for ready availability of quality company deal flow, investment or loan capital, talent, and attractive regional amenities to support new business creation or recruitment. It is expressed as</a:t>
            </a:r>
          </a:p>
          <a:p>
            <a:pPr lvl="0"/>
            <a:r>
              <a:rPr lang="en-US" sz="2400" dirty="0">
                <a:solidFill>
                  <a:srgbClr val="0070C0"/>
                </a:solidFill>
              </a:rPr>
              <a:t>Perceived lack of housing access to accommodate hourly and higher salaried workers from the San Patricio region;</a:t>
            </a:r>
          </a:p>
          <a:p>
            <a:pPr lvl="0"/>
            <a:r>
              <a:rPr lang="en-US" sz="2400" dirty="0">
                <a:solidFill>
                  <a:srgbClr val="0070C0"/>
                </a:solidFill>
              </a:rPr>
              <a:t>Funds lacking for many development goals – resistance to taxation, public debt or other instruments;</a:t>
            </a:r>
          </a:p>
          <a:p>
            <a:pPr lvl="0"/>
            <a:r>
              <a:rPr lang="en-US" sz="2400" dirty="0">
                <a:solidFill>
                  <a:srgbClr val="0070C0"/>
                </a:solidFill>
              </a:rPr>
              <a:t>Need for source of off-season tourism access to smooth economic peaks and valleys; and</a:t>
            </a:r>
          </a:p>
          <a:p>
            <a:pPr lvl="0"/>
            <a:r>
              <a:rPr lang="en-US" sz="2400" dirty="0">
                <a:solidFill>
                  <a:srgbClr val="0070C0"/>
                </a:solidFill>
              </a:rPr>
              <a:t>Need to create “easy” access and presentation of tourism assets to visitors</a:t>
            </a:r>
          </a:p>
        </p:txBody>
      </p:sp>
    </p:spTree>
    <p:extLst>
      <p:ext uri="{BB962C8B-B14F-4D97-AF65-F5344CB8AC3E}">
        <p14:creationId xmlns:p14="http://schemas.microsoft.com/office/powerpoint/2010/main" val="51088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fontScale="77500" lnSpcReduction="20000"/>
          </a:bodyPr>
          <a:lstStyle/>
          <a:p>
            <a:pPr marL="0" indent="0">
              <a:buNone/>
            </a:pPr>
            <a:r>
              <a:rPr lang="en-US" sz="3600" b="1" dirty="0">
                <a:solidFill>
                  <a:srgbClr val="0070C0"/>
                </a:solidFill>
              </a:rPr>
              <a:t>Challenge 4:</a:t>
            </a:r>
            <a:br>
              <a:rPr lang="en-US" sz="3600" b="1" dirty="0">
                <a:solidFill>
                  <a:srgbClr val="0070C0"/>
                </a:solidFill>
              </a:rPr>
            </a:br>
            <a:endParaRPr lang="en-US" sz="3600" b="1" dirty="0">
              <a:solidFill>
                <a:srgbClr val="0070C0"/>
              </a:solidFill>
            </a:endParaRPr>
          </a:p>
          <a:p>
            <a:pPr marL="0" indent="0">
              <a:buNone/>
            </a:pPr>
            <a:r>
              <a:rPr lang="en-US" sz="2600" b="1" u="sng" dirty="0">
                <a:solidFill>
                  <a:srgbClr val="0070C0"/>
                </a:solidFill>
              </a:rPr>
              <a:t>Draw-In and Engage</a:t>
            </a:r>
            <a:endParaRPr lang="en-US" sz="2600" u="sng" dirty="0">
              <a:solidFill>
                <a:srgbClr val="0070C0"/>
              </a:solidFill>
            </a:endParaRPr>
          </a:p>
          <a:p>
            <a:r>
              <a:rPr lang="en-US" sz="2600" dirty="0">
                <a:solidFill>
                  <a:srgbClr val="0070C0"/>
                </a:solidFill>
              </a:rPr>
              <a:t>Regions need to draw established or anchor companies and universities into their innovation or entrepreneurial plans and engage each organization to provide talent, market access, and financial resources necessary for in-region growth. The need is expressed through the following:</a:t>
            </a:r>
          </a:p>
          <a:p>
            <a:pPr lvl="0"/>
            <a:r>
              <a:rPr lang="en-US" sz="2600" dirty="0">
                <a:solidFill>
                  <a:srgbClr val="0070C0"/>
                </a:solidFill>
              </a:rPr>
              <a:t>Engagement of San Patricio and Corpus Christi industry is poor – no systematic way to engage workers with Rockport/Fulton for living or visiting options or support of local programs;</a:t>
            </a:r>
          </a:p>
          <a:p>
            <a:pPr lvl="0"/>
            <a:r>
              <a:rPr lang="en-US" sz="2600" dirty="0">
                <a:solidFill>
                  <a:srgbClr val="0070C0"/>
                </a:solidFill>
              </a:rPr>
              <a:t>ISD engagement in workforce development needs to grow with students being engaged in community building as well as enhanced trade training;</a:t>
            </a:r>
          </a:p>
          <a:p>
            <a:pPr lvl="0"/>
            <a:r>
              <a:rPr lang="en-US" sz="2600" dirty="0">
                <a:solidFill>
                  <a:srgbClr val="0070C0"/>
                </a:solidFill>
              </a:rPr>
              <a:t>Retention of students and young talent is challenging; and </a:t>
            </a:r>
          </a:p>
          <a:p>
            <a:pPr lvl="0"/>
            <a:r>
              <a:rPr lang="en-US" sz="2600" dirty="0">
                <a:solidFill>
                  <a:srgbClr val="0070C0"/>
                </a:solidFill>
              </a:rPr>
              <a:t>Need greater engagement with talent and experience in retirement community to enhance economic development and local business.</a:t>
            </a:r>
          </a:p>
        </p:txBody>
      </p:sp>
    </p:spTree>
    <p:extLst>
      <p:ext uri="{BB962C8B-B14F-4D97-AF65-F5344CB8AC3E}">
        <p14:creationId xmlns:p14="http://schemas.microsoft.com/office/powerpoint/2010/main" val="202387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6"/>
            <a:ext cx="10515600" cy="3237442"/>
          </a:xfrm>
        </p:spPr>
        <p:txBody>
          <a:bodyPr>
            <a:normAutofit/>
          </a:bodyPr>
          <a:lstStyle/>
          <a:p>
            <a:pPr marL="0" indent="0">
              <a:buNone/>
            </a:pPr>
            <a:r>
              <a:rPr lang="en-US" sz="3200" b="1" dirty="0">
                <a:solidFill>
                  <a:srgbClr val="0070C0"/>
                </a:solidFill>
              </a:rPr>
              <a:t>The Rockport-Fulton Value Proposition:</a:t>
            </a:r>
            <a:br>
              <a:rPr lang="en-US" sz="3200" b="1" dirty="0">
                <a:solidFill>
                  <a:srgbClr val="0070C0"/>
                </a:solidFill>
              </a:rPr>
            </a:br>
            <a:br>
              <a:rPr lang="en-US" sz="3200" b="1" dirty="0"/>
            </a:br>
            <a:r>
              <a:rPr lang="en-US" sz="2400" b="1" i="1" dirty="0">
                <a:solidFill>
                  <a:srgbClr val="0070C0"/>
                </a:solidFill>
              </a:rPr>
              <a:t>Rockport/Fulton is poised to offer visitors and residents an elevated coastal experience. By highlighting the access to Rockport/Fulton’s pristine environment, active arts community, abundant seaside activities, and family-friendly atmosphere, Rockport/Fulton can attract the people, investment, and resources it will need to build the economy for its future.</a:t>
            </a:r>
            <a:endParaRPr lang="en-US" sz="2400" i="1" dirty="0">
              <a:solidFill>
                <a:srgbClr val="0070C0"/>
              </a:solidFill>
            </a:endParaRPr>
          </a:p>
        </p:txBody>
      </p:sp>
    </p:spTree>
    <p:extLst>
      <p:ext uri="{BB962C8B-B14F-4D97-AF65-F5344CB8AC3E}">
        <p14:creationId xmlns:p14="http://schemas.microsoft.com/office/powerpoint/2010/main" val="3399335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pPr marL="0" indent="0">
              <a:buNone/>
            </a:pPr>
            <a:r>
              <a:rPr lang="en-US" sz="3600" b="1" dirty="0">
                <a:solidFill>
                  <a:srgbClr val="0070C0"/>
                </a:solidFill>
              </a:rPr>
              <a:t>Consideration Points:</a:t>
            </a:r>
            <a:br>
              <a:rPr lang="en-US" sz="3600" b="1" dirty="0">
                <a:solidFill>
                  <a:srgbClr val="0070C0"/>
                </a:solidFill>
              </a:rPr>
            </a:br>
            <a:endParaRPr lang="en-US" sz="3600" b="1" dirty="0">
              <a:solidFill>
                <a:srgbClr val="0070C0"/>
              </a:solidFill>
            </a:endParaRPr>
          </a:p>
          <a:p>
            <a:r>
              <a:rPr lang="en-US" sz="2400" dirty="0">
                <a:solidFill>
                  <a:srgbClr val="0070C0"/>
                </a:solidFill>
              </a:rPr>
              <a:t>Take the value proposition statement and tailor messages to target markets using appropriate channels. </a:t>
            </a:r>
            <a:br>
              <a:rPr lang="en-US" sz="2400" dirty="0">
                <a:solidFill>
                  <a:srgbClr val="0070C0"/>
                </a:solidFill>
              </a:rPr>
            </a:br>
            <a:endParaRPr lang="en-US" sz="2400" dirty="0">
              <a:solidFill>
                <a:srgbClr val="0070C0"/>
              </a:solidFill>
            </a:endParaRPr>
          </a:p>
          <a:p>
            <a:r>
              <a:rPr lang="en-US" sz="2400" dirty="0">
                <a:solidFill>
                  <a:srgbClr val="0070C0"/>
                </a:solidFill>
              </a:rPr>
              <a:t>Rockport/Fulton should consider the intersection of tourism with local family needs to create experiences and attractions meeting the needs of children from both segments.   </a:t>
            </a:r>
            <a:br>
              <a:rPr lang="en-US" sz="2400" dirty="0">
                <a:solidFill>
                  <a:srgbClr val="0070C0"/>
                </a:solidFill>
              </a:rPr>
            </a:br>
            <a:endParaRPr lang="en-US" sz="2400" dirty="0">
              <a:solidFill>
                <a:srgbClr val="0070C0"/>
              </a:solidFill>
            </a:endParaRPr>
          </a:p>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spTree>
    <p:extLst>
      <p:ext uri="{BB962C8B-B14F-4D97-AF65-F5344CB8AC3E}">
        <p14:creationId xmlns:p14="http://schemas.microsoft.com/office/powerpoint/2010/main" val="121924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pPr marL="0" indent="0">
              <a:buNone/>
            </a:pPr>
            <a:r>
              <a:rPr lang="en-US" sz="3600" b="1" dirty="0">
                <a:solidFill>
                  <a:srgbClr val="0070C0"/>
                </a:solidFill>
              </a:rPr>
              <a:t>Consideration Points (cont.):</a:t>
            </a:r>
            <a:br>
              <a:rPr lang="en-US" sz="3600" b="1" dirty="0">
                <a:solidFill>
                  <a:srgbClr val="0070C0"/>
                </a:solidFill>
              </a:rPr>
            </a:br>
            <a:endParaRPr lang="en-US" sz="3600" b="1" dirty="0">
              <a:solidFill>
                <a:srgbClr val="0070C0"/>
              </a:solidFill>
            </a:endParaRPr>
          </a:p>
          <a:p>
            <a:r>
              <a:rPr lang="en-US" sz="2400" dirty="0">
                <a:solidFill>
                  <a:srgbClr val="0070C0"/>
                </a:solidFill>
              </a:rPr>
              <a:t>Consider modern, flexible and low-cost options to insert food, beverage and “cool” to use derelict lands and enhance the use and visibility of downtown. </a:t>
            </a:r>
            <a:br>
              <a:rPr lang="en-US" sz="2400" dirty="0">
                <a:solidFill>
                  <a:srgbClr val="0070C0"/>
                </a:solidFill>
              </a:rPr>
            </a:br>
            <a:endParaRPr lang="en-US" sz="2400" dirty="0">
              <a:solidFill>
                <a:srgbClr val="0070C0"/>
              </a:solidFill>
            </a:endParaRPr>
          </a:p>
          <a:p>
            <a:r>
              <a:rPr lang="en-US" sz="2400" dirty="0">
                <a:solidFill>
                  <a:srgbClr val="0070C0"/>
                </a:solidFill>
              </a:rPr>
              <a:t>The need to maintain the pristine environment and unfettered access to water and natural resources limits some opportunities, but some businesses show excellent fit. </a:t>
            </a:r>
            <a:br>
              <a:rPr lang="en-US" sz="2400" dirty="0">
                <a:solidFill>
                  <a:srgbClr val="0070C0"/>
                </a:solidFill>
              </a:rPr>
            </a:br>
            <a:endParaRPr lang="en-US" sz="2400" dirty="0">
              <a:solidFill>
                <a:srgbClr val="0070C0"/>
              </a:solidFill>
            </a:endParaRPr>
          </a:p>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spTree>
    <p:extLst>
      <p:ext uri="{BB962C8B-B14F-4D97-AF65-F5344CB8AC3E}">
        <p14:creationId xmlns:p14="http://schemas.microsoft.com/office/powerpoint/2010/main" val="215252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pPr marL="0" indent="0">
              <a:buNone/>
            </a:pPr>
            <a:r>
              <a:rPr lang="en-US" sz="3600" b="1" dirty="0">
                <a:solidFill>
                  <a:srgbClr val="0070C0"/>
                </a:solidFill>
              </a:rPr>
              <a:t>Consideration Points (cont.):</a:t>
            </a:r>
            <a:br>
              <a:rPr lang="en-US" sz="3600" b="1" dirty="0">
                <a:solidFill>
                  <a:srgbClr val="0070C0"/>
                </a:solidFill>
              </a:rPr>
            </a:br>
            <a:endParaRPr lang="en-US" sz="3600" b="1" dirty="0">
              <a:solidFill>
                <a:srgbClr val="0070C0"/>
              </a:solidFill>
            </a:endParaRPr>
          </a:p>
          <a:p>
            <a:r>
              <a:rPr lang="en-US" sz="2400" dirty="0">
                <a:solidFill>
                  <a:srgbClr val="0070C0"/>
                </a:solidFill>
              </a:rPr>
              <a:t>Community engagement with small businesses is critical for new companies to start here, scale here, and grow here. </a:t>
            </a:r>
            <a:br>
              <a:rPr lang="en-US" sz="2400" dirty="0">
                <a:solidFill>
                  <a:srgbClr val="0070C0"/>
                </a:solidFill>
              </a:rPr>
            </a:br>
            <a:endParaRPr lang="en-US" sz="2400" dirty="0">
              <a:solidFill>
                <a:srgbClr val="0070C0"/>
              </a:solidFill>
            </a:endParaRPr>
          </a:p>
          <a:p>
            <a:r>
              <a:rPr lang="en-US" sz="2400" dirty="0">
                <a:solidFill>
                  <a:srgbClr val="0070C0"/>
                </a:solidFill>
              </a:rPr>
              <a:t>Engage the Economic Development Corporation (EDC) to drive strategy and implementation around business relocation to Rockport/Fulton in conjunction with the Chamber. </a:t>
            </a:r>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spTree>
    <p:extLst>
      <p:ext uri="{BB962C8B-B14F-4D97-AF65-F5344CB8AC3E}">
        <p14:creationId xmlns:p14="http://schemas.microsoft.com/office/powerpoint/2010/main" val="416841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fontScale="70000" lnSpcReduction="20000"/>
          </a:bodyPr>
          <a:lstStyle/>
          <a:p>
            <a:r>
              <a:rPr lang="en-US" sz="3600" b="1" dirty="0">
                <a:solidFill>
                  <a:srgbClr val="0070C0"/>
                </a:solidFill>
              </a:rPr>
              <a:t>September 16, 2020:</a:t>
            </a:r>
            <a:r>
              <a:rPr lang="en-US" sz="3600" dirty="0">
                <a:solidFill>
                  <a:srgbClr val="0070C0"/>
                </a:solidFill>
              </a:rPr>
              <a:t>  </a:t>
            </a:r>
            <a:r>
              <a:rPr lang="en-US" sz="2600" dirty="0">
                <a:solidFill>
                  <a:srgbClr val="0070C0"/>
                </a:solidFill>
              </a:rPr>
              <a:t>An Introduction to the CASU Concept and Review of Phase 1. </a:t>
            </a:r>
            <a:br>
              <a:rPr lang="en-US" sz="2600" dirty="0">
                <a:solidFill>
                  <a:srgbClr val="0070C0"/>
                </a:solidFill>
              </a:rPr>
            </a:br>
            <a:endParaRPr lang="en-US" sz="2600" dirty="0">
              <a:solidFill>
                <a:srgbClr val="0070C0"/>
              </a:solidFill>
            </a:endParaRPr>
          </a:p>
          <a:p>
            <a:r>
              <a:rPr lang="en-US" sz="3600" b="1" dirty="0">
                <a:solidFill>
                  <a:srgbClr val="0070C0"/>
                </a:solidFill>
              </a:rPr>
              <a:t>October 14, 2020:</a:t>
            </a:r>
            <a:r>
              <a:rPr lang="en-US" sz="3200" b="1" dirty="0">
                <a:solidFill>
                  <a:srgbClr val="0070C0"/>
                </a:solidFill>
              </a:rPr>
              <a:t> </a:t>
            </a:r>
            <a:r>
              <a:rPr lang="en-US" sz="2400" dirty="0">
                <a:solidFill>
                  <a:srgbClr val="0070C0"/>
                </a:solidFill>
              </a:rPr>
              <a:t>Exploring Community Aspirations as a Foundation for Implementing the CASU Model.</a:t>
            </a:r>
            <a:br>
              <a:rPr lang="en-US" sz="2400" dirty="0">
                <a:solidFill>
                  <a:srgbClr val="0070C0"/>
                </a:solidFill>
              </a:rPr>
            </a:br>
            <a:endParaRPr lang="en-US" sz="2400" dirty="0">
              <a:solidFill>
                <a:srgbClr val="0070C0"/>
              </a:solidFill>
            </a:endParaRPr>
          </a:p>
          <a:p>
            <a:r>
              <a:rPr lang="en-US" sz="3600" b="1" dirty="0">
                <a:solidFill>
                  <a:srgbClr val="0070C0"/>
                </a:solidFill>
              </a:rPr>
              <a:t>November 11, 2020:</a:t>
            </a:r>
            <a:r>
              <a:rPr lang="en-US" sz="3200" b="1" dirty="0">
                <a:solidFill>
                  <a:srgbClr val="0070C0"/>
                </a:solidFill>
              </a:rPr>
              <a:t> </a:t>
            </a:r>
            <a:r>
              <a:rPr lang="en-US" sz="2600" dirty="0">
                <a:solidFill>
                  <a:srgbClr val="0070C0"/>
                </a:solidFill>
              </a:rPr>
              <a:t>Creating an Entrepreneurial Ecosystem as a Structural Imperative for the CASU Model.</a:t>
            </a:r>
            <a:br>
              <a:rPr lang="en-US" sz="2600" dirty="0">
                <a:solidFill>
                  <a:srgbClr val="0070C0"/>
                </a:solidFill>
              </a:rPr>
            </a:br>
            <a:endParaRPr lang="en-US" sz="2600" dirty="0">
              <a:solidFill>
                <a:srgbClr val="0070C0"/>
              </a:solidFill>
            </a:endParaRPr>
          </a:p>
          <a:p>
            <a:r>
              <a:rPr lang="en-US" sz="3600" b="1" dirty="0">
                <a:solidFill>
                  <a:srgbClr val="0070C0"/>
                </a:solidFill>
              </a:rPr>
              <a:t>January 13, 2021: </a:t>
            </a:r>
            <a:r>
              <a:rPr lang="en-US" sz="3200" dirty="0">
                <a:solidFill>
                  <a:srgbClr val="0070C0"/>
                </a:solidFill>
              </a:rPr>
              <a:t>Crafting the Community Model Canvas as a Tool for Creating a Competitive Advantage.</a:t>
            </a:r>
            <a:br>
              <a:rPr lang="en-US" sz="3200" dirty="0">
                <a:solidFill>
                  <a:srgbClr val="0070C0"/>
                </a:solidFill>
              </a:rPr>
            </a:br>
            <a:endParaRPr lang="en-US" sz="3200" dirty="0">
              <a:solidFill>
                <a:srgbClr val="0070C0"/>
              </a:solidFill>
            </a:endParaRPr>
          </a:p>
          <a:p>
            <a:r>
              <a:rPr lang="en-US" sz="3600" b="1" dirty="0">
                <a:solidFill>
                  <a:srgbClr val="0070C0"/>
                </a:solidFill>
              </a:rPr>
              <a:t>February 10, 2021: </a:t>
            </a:r>
            <a:r>
              <a:rPr lang="en-US" sz="2900" dirty="0">
                <a:solidFill>
                  <a:srgbClr val="0070C0"/>
                </a:solidFill>
              </a:rPr>
              <a:t>Engaging the TEAM Concept and Talent Connect to Accelerate New Entrepreneurial Opportunities.</a:t>
            </a:r>
            <a:br>
              <a:rPr lang="en-US" sz="2900" dirty="0">
                <a:solidFill>
                  <a:srgbClr val="0070C0"/>
                </a:solidFill>
              </a:rPr>
            </a:br>
            <a:endParaRPr lang="en-US" sz="2900" dirty="0">
              <a:solidFill>
                <a:srgbClr val="0070C0"/>
              </a:solidFill>
            </a:endParaRPr>
          </a:p>
          <a:p>
            <a:r>
              <a:rPr lang="en-US" sz="3600" b="1" dirty="0">
                <a:solidFill>
                  <a:srgbClr val="0070C0"/>
                </a:solidFill>
              </a:rPr>
              <a:t>March 10, 2021: </a:t>
            </a:r>
            <a:r>
              <a:rPr lang="en-US" sz="2900" dirty="0">
                <a:solidFill>
                  <a:srgbClr val="0070C0"/>
                </a:solidFill>
              </a:rPr>
              <a:t>Visualizing the Long-term Goals of Rockport as a Start UP Community.</a:t>
            </a:r>
          </a:p>
        </p:txBody>
      </p:sp>
    </p:spTree>
    <p:extLst>
      <p:ext uri="{BB962C8B-B14F-4D97-AF65-F5344CB8AC3E}">
        <p14:creationId xmlns:p14="http://schemas.microsoft.com/office/powerpoint/2010/main" val="319698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pPr marL="0" indent="0">
              <a:buNone/>
            </a:pPr>
            <a:r>
              <a:rPr lang="en-US" sz="3600" b="1" dirty="0">
                <a:solidFill>
                  <a:srgbClr val="0070C0"/>
                </a:solidFill>
              </a:rPr>
              <a:t>Consideration Points (cont.):</a:t>
            </a:r>
            <a:br>
              <a:rPr lang="en-US" sz="3600" b="1" dirty="0">
                <a:solidFill>
                  <a:srgbClr val="0070C0"/>
                </a:solidFill>
              </a:rPr>
            </a:br>
            <a:endParaRPr lang="en-US" sz="3600" b="1" dirty="0">
              <a:solidFill>
                <a:srgbClr val="0070C0"/>
              </a:solidFill>
            </a:endParaRPr>
          </a:p>
          <a:p>
            <a:r>
              <a:rPr lang="en-US" sz="2400" dirty="0">
                <a:solidFill>
                  <a:srgbClr val="0070C0"/>
                </a:solidFill>
              </a:rPr>
              <a:t>Community leadership needs to be entrepreneurial to set the standards and illustrate the value of start up business.</a:t>
            </a:r>
            <a:br>
              <a:rPr lang="en-US" sz="2400" dirty="0">
                <a:solidFill>
                  <a:srgbClr val="0070C0"/>
                </a:solidFill>
              </a:rPr>
            </a:br>
            <a:endParaRPr lang="en-US" sz="2400" dirty="0">
              <a:solidFill>
                <a:srgbClr val="0070C0"/>
              </a:solidFill>
            </a:endParaRPr>
          </a:p>
          <a:p>
            <a:r>
              <a:rPr lang="en-US" sz="2400" dirty="0">
                <a:solidFill>
                  <a:srgbClr val="0070C0"/>
                </a:solidFill>
              </a:rPr>
              <a:t>Talent Connect will draw upon the experience, mentorship, coaching, and advise that is available in abundance in Rockport-Fulton. </a:t>
            </a:r>
            <a:br>
              <a:rPr lang="en-US" sz="2400" dirty="0">
                <a:solidFill>
                  <a:srgbClr val="0070C0"/>
                </a:solidFill>
              </a:rPr>
            </a:br>
            <a:endParaRPr lang="en-US" sz="2400" dirty="0">
              <a:solidFill>
                <a:srgbClr val="0070C0"/>
              </a:solidFill>
            </a:endParaRPr>
          </a:p>
          <a:p>
            <a:r>
              <a:rPr lang="en-US" sz="2400" dirty="0">
                <a:solidFill>
                  <a:srgbClr val="0070C0"/>
                </a:solidFill>
              </a:rPr>
              <a:t>Everyone on the Rockport-Fulton community has a role and a responsibility to play in the economic prosperity of the region. </a:t>
            </a:r>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spTree>
    <p:extLst>
      <p:ext uri="{BB962C8B-B14F-4D97-AF65-F5344CB8AC3E}">
        <p14:creationId xmlns:p14="http://schemas.microsoft.com/office/powerpoint/2010/main" val="66240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4" name="Picture 3" descr="A boat is docked next to a body of water&#10;&#10;Description automatically generated"/>
          <p:cNvPicPr/>
          <p:nvPr/>
        </p:nvPicPr>
        <p:blipFill>
          <a:blip r:embed="rId2" cstate="print">
            <a:extLst>
              <a:ext uri="{28A0092B-C50C-407E-A947-70E740481C1C}">
                <a14:useLocalDpi xmlns:a14="http://schemas.microsoft.com/office/drawing/2010/main"/>
              </a:ext>
            </a:extLst>
          </a:blip>
          <a:stretch>
            <a:fillRect/>
          </a:stretch>
        </p:blipFill>
        <p:spPr>
          <a:xfrm>
            <a:off x="556789" y="1617980"/>
            <a:ext cx="3272155" cy="2453640"/>
          </a:xfrm>
          <a:prstGeom prst="rect">
            <a:avLst/>
          </a:prstGeom>
        </p:spPr>
      </p:pic>
      <p:pic>
        <p:nvPicPr>
          <p:cNvPr id="6" name="Picture 5" descr="A statue of a pink building&#10;&#10;Description automatically generated"/>
          <p:cNvPicPr/>
          <p:nvPr/>
        </p:nvPicPr>
        <p:blipFill>
          <a:blip r:embed="rId3" cstate="print">
            <a:extLst>
              <a:ext uri="{28A0092B-C50C-407E-A947-70E740481C1C}">
                <a14:useLocalDpi xmlns:a14="http://schemas.microsoft.com/office/drawing/2010/main"/>
              </a:ext>
            </a:extLst>
          </a:blip>
          <a:stretch>
            <a:fillRect/>
          </a:stretch>
        </p:blipFill>
        <p:spPr>
          <a:xfrm>
            <a:off x="8303789" y="4141046"/>
            <a:ext cx="3272155" cy="2453640"/>
          </a:xfrm>
          <a:prstGeom prst="rect">
            <a:avLst/>
          </a:prstGeom>
        </p:spPr>
      </p:pic>
      <p:pic>
        <p:nvPicPr>
          <p:cNvPr id="7" name="Picture 6" descr="A sign on the side of a building&#10;&#10;Description automatically generated"/>
          <p:cNvPicPr/>
          <p:nvPr/>
        </p:nvPicPr>
        <p:blipFill rotWithShape="1">
          <a:blip r:embed="rId4" cstate="print">
            <a:extLst>
              <a:ext uri="{28A0092B-C50C-407E-A947-70E740481C1C}">
                <a14:useLocalDpi xmlns:a14="http://schemas.microsoft.com/office/drawing/2010/main"/>
              </a:ext>
            </a:extLst>
          </a:blip>
          <a:srcRect/>
          <a:stretch/>
        </p:blipFill>
        <p:spPr bwMode="auto">
          <a:xfrm>
            <a:off x="8279976" y="1434782"/>
            <a:ext cx="3319780" cy="2475230"/>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5" cstate="email">
            <a:extLst>
              <a:ext uri="{28A0092B-C50C-407E-A947-70E740481C1C}">
                <a14:useLocalDpi xmlns:a14="http://schemas.microsoft.com/office/drawing/2010/main"/>
              </a:ext>
            </a:extLst>
          </a:blip>
          <a:stretch>
            <a:fillRect/>
          </a:stretch>
        </p:blipFill>
        <p:spPr>
          <a:xfrm>
            <a:off x="616056" y="4318212"/>
            <a:ext cx="3212888" cy="2276474"/>
          </a:xfrm>
          <a:prstGeom prst="rect">
            <a:avLst/>
          </a:prstGeom>
        </p:spPr>
      </p:pic>
      <p:sp>
        <p:nvSpPr>
          <p:cNvPr id="3" name="TextBox 2"/>
          <p:cNvSpPr txBox="1"/>
          <p:nvPr/>
        </p:nvSpPr>
        <p:spPr>
          <a:xfrm>
            <a:off x="4258733" y="2810932"/>
            <a:ext cx="3683000" cy="2554545"/>
          </a:xfrm>
          <a:prstGeom prst="rect">
            <a:avLst/>
          </a:prstGeom>
          <a:noFill/>
        </p:spPr>
        <p:txBody>
          <a:bodyPr wrap="square" rtlCol="0">
            <a:spAutoFit/>
          </a:bodyPr>
          <a:lstStyle/>
          <a:p>
            <a:pPr algn="ctr"/>
            <a:r>
              <a:rPr lang="en-US" sz="3200" b="1" dirty="0">
                <a:solidFill>
                  <a:srgbClr val="0070C0"/>
                </a:solidFill>
              </a:rPr>
              <a:t>Thank You for Your Participation.</a:t>
            </a:r>
            <a:br>
              <a:rPr lang="en-US" sz="3200" b="1" dirty="0">
                <a:solidFill>
                  <a:srgbClr val="0070C0"/>
                </a:solidFill>
              </a:rPr>
            </a:br>
            <a:endParaRPr lang="en-US" sz="3200" b="1" dirty="0">
              <a:solidFill>
                <a:srgbClr val="0070C0"/>
              </a:solidFill>
            </a:endParaRPr>
          </a:p>
          <a:p>
            <a:pPr algn="ctr"/>
            <a:r>
              <a:rPr lang="en-US" sz="3200" b="1" dirty="0">
                <a:solidFill>
                  <a:srgbClr val="0070C0"/>
                </a:solidFill>
              </a:rPr>
              <a:t>Questions and Answers</a:t>
            </a:r>
          </a:p>
        </p:txBody>
      </p:sp>
    </p:spTree>
    <p:extLst>
      <p:ext uri="{BB962C8B-B14F-4D97-AF65-F5344CB8AC3E}">
        <p14:creationId xmlns:p14="http://schemas.microsoft.com/office/powerpoint/2010/main" val="1746262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fontScale="85000" lnSpcReduction="20000"/>
          </a:bodyPr>
          <a:lstStyle/>
          <a:p>
            <a:r>
              <a:rPr lang="en-US" sz="3600" b="1" dirty="0" err="1">
                <a:solidFill>
                  <a:srgbClr val="0070C0"/>
                </a:solidFill>
              </a:rPr>
              <a:t>StartUP</a:t>
            </a:r>
            <a:r>
              <a:rPr lang="en-US" sz="3600" b="1" dirty="0">
                <a:solidFill>
                  <a:srgbClr val="0070C0"/>
                </a:solidFill>
              </a:rPr>
              <a:t> enterprises and small businesses are at the core of the economic vitality of the Coastal Bend Region of Texas.</a:t>
            </a:r>
            <a:br>
              <a:rPr lang="en-US" sz="3600" b="1" dirty="0">
                <a:solidFill>
                  <a:srgbClr val="0070C0"/>
                </a:solidFill>
              </a:rPr>
            </a:br>
            <a:endParaRPr lang="en-US" sz="3600" b="1" dirty="0">
              <a:solidFill>
                <a:srgbClr val="0070C0"/>
              </a:solidFill>
            </a:endParaRPr>
          </a:p>
          <a:p>
            <a:r>
              <a:rPr lang="en-US" sz="3600" b="1" dirty="0">
                <a:solidFill>
                  <a:srgbClr val="0070C0"/>
                </a:solidFill>
              </a:rPr>
              <a:t>The “Communities As Start UP” (CASU) effort is an energy, activity, and innovation project that is designed to assist Rockport-Fulton as the community continues to emerge from Hurricane Harvey and the Covid-19 pandemic.</a:t>
            </a:r>
            <a:br>
              <a:rPr lang="en-US" sz="3600" b="1" dirty="0">
                <a:solidFill>
                  <a:srgbClr val="0070C0"/>
                </a:solidFill>
              </a:rPr>
            </a:br>
            <a:endParaRPr lang="en-US" sz="3600" b="1" dirty="0">
              <a:solidFill>
                <a:srgbClr val="0070C0"/>
              </a:solidFill>
            </a:endParaRPr>
          </a:p>
          <a:p>
            <a:r>
              <a:rPr lang="en-US" sz="3600" b="1" dirty="0">
                <a:solidFill>
                  <a:srgbClr val="0070C0"/>
                </a:solidFill>
              </a:rPr>
              <a:t>The core of the CASU program is to provide the community (as a whole) with the support to promote a robust entrepreneurial ecosystem.</a:t>
            </a:r>
            <a:endParaRPr lang="en-US" sz="2900" dirty="0">
              <a:solidFill>
                <a:srgbClr val="0070C0"/>
              </a:solidFill>
            </a:endParaRPr>
          </a:p>
        </p:txBody>
      </p:sp>
    </p:spTree>
    <p:extLst>
      <p:ext uri="{BB962C8B-B14F-4D97-AF65-F5344CB8AC3E}">
        <p14:creationId xmlns:p14="http://schemas.microsoft.com/office/powerpoint/2010/main" val="312394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pic>
        <p:nvPicPr>
          <p:cNvPr id="6" name="Content Placeholder 5" descr="A group of people on a beach&#10;&#10;Description automatically generated">
            <a:extLst>
              <a:ext uri="{FF2B5EF4-FFF2-40B4-BE49-F238E27FC236}">
                <a16:creationId xmlns:a16="http://schemas.microsoft.com/office/drawing/2014/main" id="{4951953F-8339-DE42-BC45-CF005103C4D2}"/>
              </a:ext>
            </a:extLst>
          </p:cNvPr>
          <p:cNvPicPr>
            <a:picLocks noGrp="1"/>
          </p:cNvPicPr>
          <p:nvPr>
            <p:ph idx="1"/>
          </p:nvPr>
        </p:nvPicPr>
        <p:blipFill>
          <a:blip r:embed="rId3"/>
          <a:stretch>
            <a:fillRect/>
          </a:stretch>
        </p:blipFill>
        <p:spPr>
          <a:xfrm>
            <a:off x="6917266" y="1690688"/>
            <a:ext cx="4625627" cy="4168775"/>
          </a:xfrm>
          <a:prstGeom prst="rect">
            <a:avLst/>
          </a:prstGeom>
        </p:spPr>
      </p:pic>
      <p:sp>
        <p:nvSpPr>
          <p:cNvPr id="4" name="TextBox 3"/>
          <p:cNvSpPr txBox="1"/>
          <p:nvPr/>
        </p:nvSpPr>
        <p:spPr>
          <a:xfrm>
            <a:off x="1600205" y="1744124"/>
            <a:ext cx="4495799" cy="3970318"/>
          </a:xfrm>
          <a:prstGeom prst="rect">
            <a:avLst/>
          </a:prstGeom>
          <a:noFill/>
        </p:spPr>
        <p:txBody>
          <a:bodyPr wrap="square" rtlCol="0">
            <a:spAutoFit/>
          </a:bodyPr>
          <a:lstStyle/>
          <a:p>
            <a:r>
              <a:rPr lang="en-US" b="1" dirty="0">
                <a:solidFill>
                  <a:srgbClr val="0070C0"/>
                </a:solidFill>
              </a:rPr>
              <a:t>February 2020:</a:t>
            </a:r>
            <a:br>
              <a:rPr lang="en-US" b="1" dirty="0">
                <a:solidFill>
                  <a:srgbClr val="0070C0"/>
                </a:solidFill>
              </a:rPr>
            </a:br>
            <a:endParaRPr lang="en-US" b="1" dirty="0">
              <a:solidFill>
                <a:srgbClr val="0070C0"/>
              </a:solidFill>
            </a:endParaRPr>
          </a:p>
          <a:p>
            <a:r>
              <a:rPr lang="en-US" dirty="0">
                <a:solidFill>
                  <a:srgbClr val="0070C0"/>
                </a:solidFill>
              </a:rPr>
              <a:t>In the aftermath of Hurricane Harvey, the Coastal Bend Business Innovation Center partnered with IC2 from the University of Texas work to assist Rockport-Fulton to diversify and strengthen its economic base and to help the community to create a path forward to a sustainable economic future.</a:t>
            </a:r>
            <a:br>
              <a:rPr lang="en-US" dirty="0">
                <a:solidFill>
                  <a:srgbClr val="0070C0"/>
                </a:solidFill>
              </a:rPr>
            </a:br>
            <a:br>
              <a:rPr lang="en-US" dirty="0">
                <a:solidFill>
                  <a:srgbClr val="0070C0"/>
                </a:solidFill>
              </a:rPr>
            </a:br>
            <a:r>
              <a:rPr lang="en-US" b="1" dirty="0">
                <a:solidFill>
                  <a:srgbClr val="0070C0"/>
                </a:solidFill>
              </a:rPr>
              <a:t>March 2020:</a:t>
            </a:r>
          </a:p>
          <a:p>
            <a:endParaRPr lang="en-US" dirty="0">
              <a:solidFill>
                <a:srgbClr val="0070C0"/>
              </a:solidFill>
            </a:endParaRPr>
          </a:p>
          <a:p>
            <a:r>
              <a:rPr lang="en-US" dirty="0">
                <a:solidFill>
                  <a:srgbClr val="0070C0"/>
                </a:solidFill>
              </a:rPr>
              <a:t>The national economy is ordered “Shut Down” as a result of the Covid-19 Pandemic.</a:t>
            </a:r>
          </a:p>
        </p:txBody>
      </p:sp>
    </p:spTree>
    <p:extLst>
      <p:ext uri="{BB962C8B-B14F-4D97-AF65-F5344CB8AC3E}">
        <p14:creationId xmlns:p14="http://schemas.microsoft.com/office/powerpoint/2010/main" val="108774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pic>
        <p:nvPicPr>
          <p:cNvPr id="6" name="Content Placeholder 5" descr="A group of people sitting at a table in a restaurant&#10;&#10;Description automatically generated"/>
          <p:cNvPicPr>
            <a:picLocks noGrp="1"/>
          </p:cNvPicPr>
          <p:nvPr>
            <p:ph idx="1"/>
          </p:nvPr>
        </p:nvPicPr>
        <p:blipFill>
          <a:blip r:embed="rId3" cstate="print">
            <a:extLst>
              <a:ext uri="{28A0092B-C50C-407E-A947-70E740481C1C}">
                <a14:useLocalDpi xmlns:a14="http://schemas.microsoft.com/office/drawing/2010/main"/>
              </a:ext>
            </a:extLst>
          </a:blip>
          <a:stretch>
            <a:fillRect/>
          </a:stretch>
        </p:blipFill>
        <p:spPr>
          <a:xfrm>
            <a:off x="8331113" y="1289117"/>
            <a:ext cx="3287684" cy="2464724"/>
          </a:xfrm>
          <a:prstGeom prst="rect">
            <a:avLst/>
          </a:prstGeom>
        </p:spPr>
      </p:pic>
      <p:pic>
        <p:nvPicPr>
          <p:cNvPr id="7" name="Picture 6" descr="A group of people sitting at a table&#10;&#10;Description automatically generated"/>
          <p:cNvPicPr/>
          <p:nvPr/>
        </p:nvPicPr>
        <p:blipFill>
          <a:blip r:embed="rId4" cstate="print">
            <a:extLst>
              <a:ext uri="{28A0092B-C50C-407E-A947-70E740481C1C}">
                <a14:useLocalDpi xmlns:a14="http://schemas.microsoft.com/office/drawing/2010/main"/>
              </a:ext>
            </a:extLst>
          </a:blip>
          <a:stretch>
            <a:fillRect/>
          </a:stretch>
        </p:blipFill>
        <p:spPr>
          <a:xfrm>
            <a:off x="8331113" y="3836881"/>
            <a:ext cx="3269615" cy="2452370"/>
          </a:xfrm>
          <a:prstGeom prst="rect">
            <a:avLst/>
          </a:prstGeom>
        </p:spPr>
      </p:pic>
      <p:sp>
        <p:nvSpPr>
          <p:cNvPr id="4" name="TextBox 3"/>
          <p:cNvSpPr txBox="1"/>
          <p:nvPr/>
        </p:nvSpPr>
        <p:spPr>
          <a:xfrm>
            <a:off x="609600" y="1591733"/>
            <a:ext cx="7382933" cy="2031325"/>
          </a:xfrm>
          <a:prstGeom prst="rect">
            <a:avLst/>
          </a:prstGeom>
          <a:noFill/>
        </p:spPr>
        <p:txBody>
          <a:bodyPr wrap="square" rtlCol="0">
            <a:spAutoFit/>
          </a:bodyPr>
          <a:lstStyle/>
          <a:p>
            <a:r>
              <a:rPr lang="en-US" sz="2400" b="1" dirty="0">
                <a:solidFill>
                  <a:srgbClr val="0070C0"/>
                </a:solidFill>
              </a:rPr>
              <a:t>Review of Phase 1: An Intensive Three-Day Discussion</a:t>
            </a:r>
            <a:br>
              <a:rPr lang="en-US" sz="2400" b="1" dirty="0">
                <a:solidFill>
                  <a:srgbClr val="0070C0"/>
                </a:solidFill>
              </a:rPr>
            </a:br>
            <a:endParaRPr lang="en-US" sz="2400" b="1" dirty="0">
              <a:solidFill>
                <a:srgbClr val="0070C0"/>
              </a:solidFill>
            </a:endParaRPr>
          </a:p>
          <a:p>
            <a:pPr marL="342900" indent="-342900">
              <a:buFont typeface="Arial" panose="020B0604020202020204" pitchFamily="34" charset="0"/>
              <a:buChar char="•"/>
            </a:pPr>
            <a:r>
              <a:rPr lang="en-US" dirty="0">
                <a:solidFill>
                  <a:srgbClr val="0070C0"/>
                </a:solidFill>
              </a:rPr>
              <a:t>K</a:t>
            </a:r>
            <a:r>
              <a:rPr lang="en-US" sz="2000" dirty="0">
                <a:solidFill>
                  <a:srgbClr val="0070C0"/>
                </a:solidFill>
              </a:rPr>
              <a:t>ey meetings with community leadership.</a:t>
            </a:r>
          </a:p>
          <a:p>
            <a:pPr marL="342900" indent="-342900">
              <a:buFont typeface="Arial" panose="020B0604020202020204" pitchFamily="34" charset="0"/>
              <a:buChar char="•"/>
            </a:pPr>
            <a:r>
              <a:rPr lang="en-US" sz="2000" dirty="0">
                <a:solidFill>
                  <a:srgbClr val="0070C0"/>
                </a:solidFill>
              </a:rPr>
              <a:t>Engagement in civic events.</a:t>
            </a:r>
          </a:p>
          <a:p>
            <a:pPr marL="342900" indent="-342900">
              <a:buFont typeface="Arial" panose="020B0604020202020204" pitchFamily="34" charset="0"/>
              <a:buChar char="•"/>
            </a:pPr>
            <a:r>
              <a:rPr lang="en-US" sz="2000" dirty="0">
                <a:solidFill>
                  <a:srgbClr val="0070C0"/>
                </a:solidFill>
              </a:rPr>
              <a:t>Broad community-wide stakeholders engaged including:</a:t>
            </a:r>
          </a:p>
          <a:p>
            <a:endParaRPr lang="en-US" dirty="0"/>
          </a:p>
        </p:txBody>
      </p:sp>
      <p:sp>
        <p:nvSpPr>
          <p:cNvPr id="8" name="TextBox 7"/>
          <p:cNvSpPr txBox="1"/>
          <p:nvPr/>
        </p:nvSpPr>
        <p:spPr>
          <a:xfrm>
            <a:off x="609600" y="3479800"/>
            <a:ext cx="3615267" cy="2339102"/>
          </a:xfrm>
          <a:prstGeom prst="rect">
            <a:avLst/>
          </a:prstGeom>
          <a:noFill/>
        </p:spPr>
        <p:txBody>
          <a:bodyPr wrap="square" rtlCol="0">
            <a:spAutoFit/>
          </a:bodyPr>
          <a:lstStyle/>
          <a:p>
            <a:pPr marL="800100" lvl="1" indent="-342900">
              <a:buFont typeface="Arial" panose="020B0604020202020204" pitchFamily="34" charset="0"/>
              <a:buChar char="•"/>
            </a:pPr>
            <a:r>
              <a:rPr lang="en-US" sz="1600" dirty="0">
                <a:solidFill>
                  <a:srgbClr val="0070C0"/>
                </a:solidFill>
              </a:rPr>
              <a:t>Mayor;</a:t>
            </a:r>
          </a:p>
          <a:p>
            <a:pPr marL="800100" lvl="1" indent="-342900">
              <a:buFont typeface="Arial" panose="020B0604020202020204" pitchFamily="34" charset="0"/>
              <a:buChar char="•"/>
            </a:pPr>
            <a:r>
              <a:rPr lang="en-US" sz="1600" dirty="0">
                <a:solidFill>
                  <a:srgbClr val="0070C0"/>
                </a:solidFill>
              </a:rPr>
              <a:t>County Judge;</a:t>
            </a:r>
          </a:p>
          <a:p>
            <a:pPr marL="800100" lvl="1" indent="-342900">
              <a:buFont typeface="Arial" panose="020B0604020202020204" pitchFamily="34" charset="0"/>
              <a:buChar char="•"/>
            </a:pPr>
            <a:r>
              <a:rPr lang="en-US" sz="1600" dirty="0">
                <a:solidFill>
                  <a:srgbClr val="0070C0"/>
                </a:solidFill>
              </a:rPr>
              <a:t>County Commissioners;</a:t>
            </a:r>
          </a:p>
          <a:p>
            <a:pPr marL="800100" lvl="1" indent="-342900">
              <a:buFont typeface="Arial" panose="020B0604020202020204" pitchFamily="34" charset="0"/>
              <a:buChar char="•"/>
            </a:pPr>
            <a:r>
              <a:rPr lang="en-US" sz="1600" dirty="0">
                <a:solidFill>
                  <a:srgbClr val="0070C0"/>
                </a:solidFill>
              </a:rPr>
              <a:t>Navigation District Manager;</a:t>
            </a:r>
          </a:p>
          <a:p>
            <a:pPr marL="800100" lvl="1" indent="-342900">
              <a:buFont typeface="Arial" panose="020B0604020202020204" pitchFamily="34" charset="0"/>
              <a:buChar char="•"/>
            </a:pPr>
            <a:r>
              <a:rPr lang="en-US" sz="1600" dirty="0">
                <a:solidFill>
                  <a:srgbClr val="0070C0"/>
                </a:solidFill>
              </a:rPr>
              <a:t>EDC Chairman;</a:t>
            </a:r>
          </a:p>
          <a:p>
            <a:pPr marL="800100" lvl="1" indent="-342900">
              <a:buFont typeface="Arial" panose="020B0604020202020204" pitchFamily="34" charset="0"/>
              <a:buChar char="•"/>
            </a:pPr>
            <a:r>
              <a:rPr lang="en-US" sz="1600" dirty="0">
                <a:solidFill>
                  <a:srgbClr val="0070C0"/>
                </a:solidFill>
              </a:rPr>
              <a:t>Art Center leadership; and</a:t>
            </a:r>
          </a:p>
          <a:p>
            <a:pPr marL="800100" lvl="1" indent="-342900">
              <a:buFont typeface="Arial" panose="020B0604020202020204" pitchFamily="34" charset="0"/>
              <a:buChar char="•"/>
            </a:pPr>
            <a:r>
              <a:rPr lang="en-US" sz="1600" dirty="0">
                <a:solidFill>
                  <a:srgbClr val="0070C0"/>
                </a:solidFill>
              </a:rPr>
              <a:t>Chamber of Commerce members;</a:t>
            </a:r>
          </a:p>
          <a:p>
            <a:endParaRPr lang="en-US" dirty="0"/>
          </a:p>
        </p:txBody>
      </p:sp>
      <p:sp>
        <p:nvSpPr>
          <p:cNvPr id="9" name="TextBox 8"/>
          <p:cNvSpPr txBox="1"/>
          <p:nvPr/>
        </p:nvSpPr>
        <p:spPr>
          <a:xfrm>
            <a:off x="4614333" y="3479800"/>
            <a:ext cx="3378200" cy="2831544"/>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rgbClr val="0070C0"/>
                </a:solidFill>
              </a:rPr>
              <a:t>Young Chamber members;</a:t>
            </a:r>
          </a:p>
          <a:p>
            <a:pPr marL="285750" lvl="0" indent="-285750">
              <a:buFont typeface="Arial" panose="020B0604020202020204" pitchFamily="34" charset="0"/>
              <a:buChar char="•"/>
            </a:pPr>
            <a:r>
              <a:rPr lang="en-US" sz="1600" dirty="0">
                <a:solidFill>
                  <a:srgbClr val="0070C0"/>
                </a:solidFill>
              </a:rPr>
              <a:t>Tourism leadership;</a:t>
            </a:r>
          </a:p>
          <a:p>
            <a:pPr marL="285750" lvl="0" indent="-285750">
              <a:buFont typeface="Arial" panose="020B0604020202020204" pitchFamily="34" charset="0"/>
              <a:buChar char="•"/>
            </a:pPr>
            <a:r>
              <a:rPr lang="en-US" sz="1600" dirty="0">
                <a:solidFill>
                  <a:srgbClr val="0070C0"/>
                </a:solidFill>
              </a:rPr>
              <a:t>Local small businesses owners;</a:t>
            </a:r>
          </a:p>
          <a:p>
            <a:pPr marL="285750" lvl="0" indent="-285750">
              <a:buFont typeface="Arial" panose="020B0604020202020204" pitchFamily="34" charset="0"/>
              <a:buChar char="•"/>
            </a:pPr>
            <a:r>
              <a:rPr lang="en-US" sz="1600" dirty="0">
                <a:solidFill>
                  <a:srgbClr val="0070C0"/>
                </a:solidFill>
              </a:rPr>
              <a:t>School Superintendent;</a:t>
            </a:r>
          </a:p>
          <a:p>
            <a:pPr marL="285750" lvl="0" indent="-285750">
              <a:buFont typeface="Arial" panose="020B0604020202020204" pitchFamily="34" charset="0"/>
              <a:buChar char="•"/>
            </a:pPr>
            <a:r>
              <a:rPr lang="en-US" sz="1600" dirty="0">
                <a:solidFill>
                  <a:srgbClr val="0070C0"/>
                </a:solidFill>
              </a:rPr>
              <a:t>Housing experts;</a:t>
            </a:r>
          </a:p>
          <a:p>
            <a:pPr marL="285750" lvl="0" indent="-285750">
              <a:buFont typeface="Arial" panose="020B0604020202020204" pitchFamily="34" charset="0"/>
              <a:buChar char="•"/>
            </a:pPr>
            <a:r>
              <a:rPr lang="en-US" sz="1600" dirty="0">
                <a:solidFill>
                  <a:srgbClr val="0070C0"/>
                </a:solidFill>
              </a:rPr>
              <a:t>Builders;</a:t>
            </a:r>
          </a:p>
          <a:p>
            <a:pPr marL="285750" lvl="0" indent="-285750">
              <a:buFont typeface="Arial" panose="020B0604020202020204" pitchFamily="34" charset="0"/>
              <a:buChar char="•"/>
            </a:pPr>
            <a:r>
              <a:rPr lang="en-US" sz="1600" dirty="0">
                <a:solidFill>
                  <a:srgbClr val="0070C0"/>
                </a:solidFill>
              </a:rPr>
              <a:t>Service providers in stores and restaurants; and</a:t>
            </a:r>
          </a:p>
          <a:p>
            <a:pPr marL="285750" lvl="0" indent="-285750">
              <a:buFont typeface="Arial" panose="020B0604020202020204" pitchFamily="34" charset="0"/>
              <a:buChar char="•"/>
            </a:pPr>
            <a:r>
              <a:rPr lang="en-US" sz="1600" dirty="0">
                <a:solidFill>
                  <a:srgbClr val="0070C0"/>
                </a:solidFill>
              </a:rPr>
              <a:t>Retirees in the region and other residents. </a:t>
            </a:r>
          </a:p>
          <a:p>
            <a:endParaRPr lang="en-US" dirty="0"/>
          </a:p>
        </p:txBody>
      </p:sp>
    </p:spTree>
    <p:extLst>
      <p:ext uri="{BB962C8B-B14F-4D97-AF65-F5344CB8AC3E}">
        <p14:creationId xmlns:p14="http://schemas.microsoft.com/office/powerpoint/2010/main" val="193499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6070600" cy="4168775"/>
          </a:xfrm>
        </p:spPr>
        <p:txBody>
          <a:bodyPr>
            <a:normAutofit/>
          </a:bodyPr>
          <a:lstStyle/>
          <a:p>
            <a:r>
              <a:rPr lang="en-US" sz="2900" dirty="0">
                <a:solidFill>
                  <a:srgbClr val="0070C0"/>
                </a:solidFill>
              </a:rPr>
              <a:t>Key Findings from Discussions:</a:t>
            </a:r>
          </a:p>
          <a:p>
            <a:pPr lvl="1"/>
            <a:r>
              <a:rPr lang="en-US" sz="1600" dirty="0">
                <a:solidFill>
                  <a:srgbClr val="0070C0"/>
                </a:solidFill>
              </a:rPr>
              <a:t>Lack of comprehensive economic development strategy.</a:t>
            </a:r>
          </a:p>
          <a:p>
            <a:pPr lvl="1"/>
            <a:r>
              <a:rPr lang="en-US" sz="1600" dirty="0">
                <a:solidFill>
                  <a:srgbClr val="0070C0"/>
                </a:solidFill>
              </a:rPr>
              <a:t>Collaboration very strong after Hurricane Harvey.</a:t>
            </a:r>
          </a:p>
          <a:p>
            <a:pPr lvl="1"/>
            <a:r>
              <a:rPr lang="en-US" sz="1600" dirty="0">
                <a:solidFill>
                  <a:srgbClr val="0070C0"/>
                </a:solidFill>
              </a:rPr>
              <a:t>Strategies for downtown rejuvenation are not integrative of synergistic.</a:t>
            </a:r>
          </a:p>
          <a:p>
            <a:pPr lvl="1"/>
            <a:r>
              <a:rPr lang="en-US" sz="1600" dirty="0">
                <a:solidFill>
                  <a:srgbClr val="0070C0"/>
                </a:solidFill>
              </a:rPr>
              <a:t>Community development between </a:t>
            </a:r>
            <a:r>
              <a:rPr lang="en-US" sz="1600" u="sng" dirty="0">
                <a:solidFill>
                  <a:srgbClr val="0070C0"/>
                </a:solidFill>
              </a:rPr>
              <a:t>Rockport</a:t>
            </a:r>
            <a:r>
              <a:rPr lang="en-US" sz="1600" dirty="0">
                <a:solidFill>
                  <a:srgbClr val="0070C0"/>
                </a:solidFill>
              </a:rPr>
              <a:t> and </a:t>
            </a:r>
            <a:r>
              <a:rPr lang="en-US" sz="1600" u="sng" dirty="0">
                <a:solidFill>
                  <a:srgbClr val="0070C0"/>
                </a:solidFill>
              </a:rPr>
              <a:t>Fulton</a:t>
            </a:r>
            <a:r>
              <a:rPr lang="en-US" sz="1600" dirty="0">
                <a:solidFill>
                  <a:srgbClr val="0070C0"/>
                </a:solidFill>
              </a:rPr>
              <a:t> “feel” quite distinct and separate.</a:t>
            </a:r>
          </a:p>
          <a:p>
            <a:pPr lvl="1"/>
            <a:r>
              <a:rPr lang="en-US" sz="1600" dirty="0">
                <a:solidFill>
                  <a:srgbClr val="0070C0"/>
                </a:solidFill>
              </a:rPr>
              <a:t>Maintaining pristine coastline, wildlife access, and coastal culture essential value.</a:t>
            </a:r>
          </a:p>
          <a:p>
            <a:pPr lvl="1"/>
            <a:r>
              <a:rPr lang="en-US" sz="1600" dirty="0">
                <a:solidFill>
                  <a:srgbClr val="0070C0"/>
                </a:solidFill>
              </a:rPr>
              <a:t>How to build and grow Rockport-Fulton unclear.</a:t>
            </a:r>
          </a:p>
          <a:p>
            <a:pPr lvl="1"/>
            <a:r>
              <a:rPr lang="en-US" sz="1600" dirty="0">
                <a:solidFill>
                  <a:srgbClr val="0070C0"/>
                </a:solidFill>
              </a:rPr>
              <a:t>Certain industry options like heavy manufacturing and “smokestack” industries are not desirable.</a:t>
            </a:r>
          </a:p>
          <a:p>
            <a:pPr lvl="1"/>
            <a:r>
              <a:rPr lang="en-US" sz="1600" dirty="0">
                <a:solidFill>
                  <a:srgbClr val="0070C0"/>
                </a:solidFill>
              </a:rPr>
              <a:t>Funding access is needed by community, schools, and businesses</a:t>
            </a:r>
          </a:p>
          <a:p>
            <a:pPr lvl="1"/>
            <a:endParaRPr lang="en-US" sz="1600" dirty="0">
              <a:solidFill>
                <a:srgbClr val="0070C0"/>
              </a:solidFill>
            </a:endParaRPr>
          </a:p>
          <a:p>
            <a:pPr lvl="1"/>
            <a:endParaRPr lang="en-US" sz="1600" dirty="0">
              <a:solidFill>
                <a:srgbClr val="0070C0"/>
              </a:solidFill>
            </a:endParaRPr>
          </a:p>
        </p:txBody>
      </p:sp>
      <p:pic>
        <p:nvPicPr>
          <p:cNvPr id="6" name="Picture 5" descr="A group of people sitting at a table&#10;&#10;Description automatically generated"/>
          <p:cNvPicPr/>
          <p:nvPr/>
        </p:nvPicPr>
        <p:blipFill>
          <a:blip r:embed="rId3" cstate="print">
            <a:extLst>
              <a:ext uri="{28A0092B-C50C-407E-A947-70E740481C1C}">
                <a14:useLocalDpi xmlns:a14="http://schemas.microsoft.com/office/drawing/2010/main"/>
              </a:ext>
            </a:extLst>
          </a:blip>
          <a:stretch>
            <a:fillRect/>
          </a:stretch>
        </p:blipFill>
        <p:spPr>
          <a:xfrm>
            <a:off x="8532495" y="1690688"/>
            <a:ext cx="3240405" cy="2429510"/>
          </a:xfrm>
          <a:prstGeom prst="rect">
            <a:avLst/>
          </a:prstGeom>
        </p:spPr>
      </p:pic>
      <p:pic>
        <p:nvPicPr>
          <p:cNvPr id="7" name="Picture 6" descr="A group of people sitting at a table&#10;&#10;Description automatically generated"/>
          <p:cNvPicPr/>
          <p:nvPr/>
        </p:nvPicPr>
        <p:blipFill>
          <a:blip r:embed="rId4" cstate="print">
            <a:extLst>
              <a:ext uri="{28A0092B-C50C-407E-A947-70E740481C1C}">
                <a14:useLocalDpi xmlns:a14="http://schemas.microsoft.com/office/drawing/2010/main"/>
              </a:ext>
            </a:extLst>
          </a:blip>
          <a:stretch>
            <a:fillRect/>
          </a:stretch>
        </p:blipFill>
        <p:spPr>
          <a:xfrm>
            <a:off x="8532495" y="4282811"/>
            <a:ext cx="3239770" cy="2429510"/>
          </a:xfrm>
          <a:prstGeom prst="rect">
            <a:avLst/>
          </a:prstGeom>
        </p:spPr>
      </p:pic>
    </p:spTree>
    <p:extLst>
      <p:ext uri="{BB962C8B-B14F-4D97-AF65-F5344CB8AC3E}">
        <p14:creationId xmlns:p14="http://schemas.microsoft.com/office/powerpoint/2010/main" val="48435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199" y="1488864"/>
            <a:ext cx="7052733" cy="4209203"/>
          </a:xfrm>
        </p:spPr>
        <p:txBody>
          <a:bodyPr>
            <a:normAutofit/>
          </a:bodyPr>
          <a:lstStyle/>
          <a:p>
            <a:r>
              <a:rPr lang="en-US" sz="2900" dirty="0">
                <a:solidFill>
                  <a:srgbClr val="0070C0"/>
                </a:solidFill>
              </a:rPr>
              <a:t>Key Findings from Discussions (Cont.):</a:t>
            </a:r>
          </a:p>
          <a:p>
            <a:pPr lvl="1"/>
            <a:r>
              <a:rPr lang="en-US" sz="1600" dirty="0">
                <a:solidFill>
                  <a:srgbClr val="0070C0"/>
                </a:solidFill>
              </a:rPr>
              <a:t>Greater integration and impact of local schools and workforce development is desired.</a:t>
            </a:r>
          </a:p>
          <a:p>
            <a:pPr lvl="1"/>
            <a:r>
              <a:rPr lang="en-US" sz="1600" dirty="0">
                <a:solidFill>
                  <a:srgbClr val="0070C0"/>
                </a:solidFill>
              </a:rPr>
              <a:t>Residents see a need for skilled and hourly workforce and the availability of affordable housing and lack of high-paying jobs.</a:t>
            </a:r>
          </a:p>
          <a:p>
            <a:pPr lvl="1"/>
            <a:r>
              <a:rPr lang="en-US" sz="1600" dirty="0">
                <a:solidFill>
                  <a:srgbClr val="0070C0"/>
                </a:solidFill>
              </a:rPr>
              <a:t>Youth, young families, and entrepreneurs are difficult to recruit and retain.</a:t>
            </a:r>
          </a:p>
          <a:p>
            <a:pPr lvl="1"/>
            <a:r>
              <a:rPr lang="en-US" sz="1600" dirty="0">
                <a:solidFill>
                  <a:srgbClr val="0070C0"/>
                </a:solidFill>
              </a:rPr>
              <a:t>Healthcare access will be critical to support both retiree community and the targeted growth among young families.</a:t>
            </a:r>
          </a:p>
          <a:p>
            <a:pPr lvl="1"/>
            <a:r>
              <a:rPr lang="en-US" sz="1600" dirty="0">
                <a:solidFill>
                  <a:srgbClr val="0070C0"/>
                </a:solidFill>
              </a:rPr>
              <a:t>The tourism market, while not saturated, is discrete and imaginative actions to enhance this industry are needed.</a:t>
            </a:r>
          </a:p>
          <a:p>
            <a:pPr lvl="1"/>
            <a:r>
              <a:rPr lang="en-US" sz="1600" dirty="0">
                <a:solidFill>
                  <a:srgbClr val="0070C0"/>
                </a:solidFill>
              </a:rPr>
              <a:t>The value of Rockport-Fulton is not well known outside of the region.</a:t>
            </a:r>
          </a:p>
          <a:p>
            <a:pPr lvl="1"/>
            <a:r>
              <a:rPr lang="en-US" sz="1600" dirty="0">
                <a:solidFill>
                  <a:srgbClr val="0070C0"/>
                </a:solidFill>
              </a:rPr>
              <a:t>Infrastructure of roads, broadband, and water access have limited capacity.</a:t>
            </a:r>
          </a:p>
          <a:p>
            <a:pPr lvl="1"/>
            <a:r>
              <a:rPr lang="en-US" sz="1600" dirty="0">
                <a:solidFill>
                  <a:srgbClr val="0070C0"/>
                </a:solidFill>
              </a:rPr>
              <a:t>Highly competitive, not cooperative, relationship with other Coastal Bend communities for business, tourism, and workforce.</a:t>
            </a:r>
          </a:p>
          <a:p>
            <a:pPr lvl="1"/>
            <a:endParaRPr lang="en-US" sz="1600" dirty="0">
              <a:solidFill>
                <a:srgbClr val="0070C0"/>
              </a:solidFill>
            </a:endParaRPr>
          </a:p>
        </p:txBody>
      </p:sp>
      <p:pic>
        <p:nvPicPr>
          <p:cNvPr id="8" name="Picture 7" descr="A group of people standing in a parking lot&#10;&#10;Description automatically generated"/>
          <p:cNvPicPr/>
          <p:nvPr/>
        </p:nvPicPr>
        <p:blipFill rotWithShape="1">
          <a:blip r:embed="rId3" cstate="print">
            <a:extLst>
              <a:ext uri="{28A0092B-C50C-407E-A947-70E740481C1C}">
                <a14:useLocalDpi xmlns:a14="http://schemas.microsoft.com/office/drawing/2010/main"/>
              </a:ext>
            </a:extLst>
          </a:blip>
          <a:srcRect/>
          <a:stretch/>
        </p:blipFill>
        <p:spPr bwMode="auto">
          <a:xfrm>
            <a:off x="8532495" y="1693862"/>
            <a:ext cx="3192145" cy="2216150"/>
          </a:xfrm>
          <a:prstGeom prst="rect">
            <a:avLst/>
          </a:prstGeom>
          <a:ln>
            <a:noFill/>
          </a:ln>
          <a:extLst>
            <a:ext uri="{53640926-AAD7-44D8-BBD7-CCE9431645EC}">
              <a14:shadowObscured xmlns:a14="http://schemas.microsoft.com/office/drawing/2010/main"/>
            </a:ext>
          </a:extLst>
        </p:spPr>
      </p:pic>
      <p:pic>
        <p:nvPicPr>
          <p:cNvPr id="9" name="Picture 8" descr="A person standing in a kitchen&#10;&#10;Description automatically generated"/>
          <p:cNvPicPr/>
          <p:nvPr/>
        </p:nvPicPr>
        <p:blipFill>
          <a:blip r:embed="rId4" cstate="print">
            <a:extLst>
              <a:ext uri="{28A0092B-C50C-407E-A947-70E740481C1C}">
                <a14:useLocalDpi xmlns:a14="http://schemas.microsoft.com/office/drawing/2010/main"/>
              </a:ext>
            </a:extLst>
          </a:blip>
          <a:stretch>
            <a:fillRect/>
          </a:stretch>
        </p:blipFill>
        <p:spPr>
          <a:xfrm>
            <a:off x="8532495" y="4025054"/>
            <a:ext cx="2927350" cy="2194560"/>
          </a:xfrm>
          <a:prstGeom prst="rect">
            <a:avLst/>
          </a:prstGeom>
        </p:spPr>
      </p:pic>
    </p:spTree>
    <p:extLst>
      <p:ext uri="{BB962C8B-B14F-4D97-AF65-F5344CB8AC3E}">
        <p14:creationId xmlns:p14="http://schemas.microsoft.com/office/powerpoint/2010/main" val="77421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fontScale="92500" lnSpcReduction="10000"/>
          </a:bodyPr>
          <a:lstStyle/>
          <a:p>
            <a:pPr marL="0" indent="0">
              <a:buNone/>
            </a:pPr>
            <a:r>
              <a:rPr lang="en-US" sz="3600" b="1" dirty="0">
                <a:solidFill>
                  <a:srgbClr val="0070C0"/>
                </a:solidFill>
              </a:rPr>
              <a:t>Key Strategies for the Future:</a:t>
            </a:r>
            <a:br>
              <a:rPr lang="en-US" sz="3600" b="1" dirty="0">
                <a:solidFill>
                  <a:srgbClr val="0070C0"/>
                </a:solidFill>
              </a:rPr>
            </a:br>
            <a:endParaRPr lang="en-US" sz="3600" b="1" dirty="0">
              <a:solidFill>
                <a:srgbClr val="0070C0"/>
              </a:solidFill>
            </a:endParaRPr>
          </a:p>
          <a:p>
            <a:pPr marL="0" indent="0">
              <a:buNone/>
            </a:pPr>
            <a:r>
              <a:rPr lang="en-US" sz="2900" dirty="0">
                <a:solidFill>
                  <a:srgbClr val="0070C0"/>
                </a:solidFill>
              </a:rPr>
              <a:t>1. </a:t>
            </a:r>
            <a:r>
              <a:rPr lang="en-US" u="sng" dirty="0">
                <a:solidFill>
                  <a:srgbClr val="0070C0"/>
                </a:solidFill>
              </a:rPr>
              <a:t>Stabilize population to create flexibility in local investment funds:</a:t>
            </a:r>
            <a:br>
              <a:rPr lang="en-US" u="sng" dirty="0">
                <a:solidFill>
                  <a:srgbClr val="0070C0"/>
                </a:solidFill>
              </a:rPr>
            </a:br>
            <a:endParaRPr lang="en-US" u="sng" dirty="0">
              <a:solidFill>
                <a:srgbClr val="0070C0"/>
              </a:solidFill>
            </a:endParaRPr>
          </a:p>
          <a:p>
            <a:r>
              <a:rPr lang="en-US" dirty="0">
                <a:solidFill>
                  <a:srgbClr val="0070C0"/>
                </a:solidFill>
              </a:rPr>
              <a:t>Rockport-Fulton can establish the community as destinations for young families. </a:t>
            </a:r>
          </a:p>
          <a:p>
            <a:r>
              <a:rPr lang="en-US" dirty="0">
                <a:solidFill>
                  <a:srgbClr val="0070C0"/>
                </a:solidFill>
              </a:rPr>
              <a:t>Promotion of relocation opportunities focusing on the “live well” and “commute-there” lifestyle. </a:t>
            </a:r>
          </a:p>
          <a:p>
            <a:r>
              <a:rPr lang="en-US" dirty="0">
                <a:solidFill>
                  <a:srgbClr val="0070C0"/>
                </a:solidFill>
              </a:rPr>
              <a:t>Consistent tax and other revenues can be used to seed new initiatives for renewal, start new programs and market the community.</a:t>
            </a:r>
          </a:p>
          <a:p>
            <a:pPr marL="0" indent="0">
              <a:buNone/>
            </a:pPr>
            <a:endParaRPr lang="en-US" sz="2900" dirty="0">
              <a:solidFill>
                <a:srgbClr val="0070C0"/>
              </a:solidFill>
            </a:endParaRPr>
          </a:p>
        </p:txBody>
      </p:sp>
    </p:spTree>
    <p:extLst>
      <p:ext uri="{BB962C8B-B14F-4D97-AF65-F5344CB8AC3E}">
        <p14:creationId xmlns:p14="http://schemas.microsoft.com/office/powerpoint/2010/main" val="163618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pPr marL="0" indent="0">
              <a:buNone/>
            </a:pPr>
            <a:r>
              <a:rPr lang="en-US" sz="3600" b="1" dirty="0">
                <a:solidFill>
                  <a:srgbClr val="0070C0"/>
                </a:solidFill>
              </a:rPr>
              <a:t>Key Strategies for the Future (cont.):</a:t>
            </a:r>
            <a:br>
              <a:rPr lang="en-US" sz="3600" b="1" dirty="0">
                <a:solidFill>
                  <a:srgbClr val="0070C0"/>
                </a:solidFill>
              </a:rPr>
            </a:br>
            <a:br>
              <a:rPr lang="en-US" sz="3600" b="1" dirty="0">
                <a:solidFill>
                  <a:srgbClr val="0070C0"/>
                </a:solidFill>
              </a:rPr>
            </a:br>
            <a:r>
              <a:rPr lang="en-US" sz="2200" dirty="0">
                <a:solidFill>
                  <a:srgbClr val="0070C0"/>
                </a:solidFill>
              </a:rPr>
              <a:t>2.</a:t>
            </a:r>
            <a:r>
              <a:rPr lang="en-US" sz="2900" dirty="0">
                <a:solidFill>
                  <a:srgbClr val="0070C0"/>
                </a:solidFill>
              </a:rPr>
              <a:t> </a:t>
            </a:r>
            <a:r>
              <a:rPr lang="en-US" sz="2200" u="sng" dirty="0">
                <a:solidFill>
                  <a:srgbClr val="0070C0"/>
                </a:solidFill>
              </a:rPr>
              <a:t>Segment and target tourism and visitor market outreach:</a:t>
            </a:r>
            <a:endParaRPr lang="en-US" sz="2200" dirty="0">
              <a:solidFill>
                <a:srgbClr val="0070C0"/>
              </a:solidFill>
            </a:endParaRPr>
          </a:p>
          <a:p>
            <a:r>
              <a:rPr lang="en-US" sz="2200" dirty="0">
                <a:solidFill>
                  <a:srgbClr val="0070C0"/>
                </a:solidFill>
              </a:rPr>
              <a:t>The tourism and hospitality industries will continue to dominate the Rockport/Fulton economic base. </a:t>
            </a:r>
          </a:p>
          <a:p>
            <a:r>
              <a:rPr lang="en-US" sz="2200" dirty="0">
                <a:solidFill>
                  <a:srgbClr val="0070C0"/>
                </a:solidFill>
              </a:rPr>
              <a:t>Improvement in strategy, approach, and focus in marketing of the community assets should enhance local economic activity.</a:t>
            </a:r>
          </a:p>
          <a:p>
            <a:pPr marL="0" indent="0">
              <a:buNone/>
            </a:pPr>
            <a:endParaRPr lang="en-US" sz="2900" dirty="0">
              <a:solidFill>
                <a:srgbClr val="0070C0"/>
              </a:solidFill>
            </a:endParaRPr>
          </a:p>
        </p:txBody>
      </p:sp>
    </p:spTree>
    <p:extLst>
      <p:ext uri="{BB962C8B-B14F-4D97-AF65-F5344CB8AC3E}">
        <p14:creationId xmlns:p14="http://schemas.microsoft.com/office/powerpoint/2010/main" val="1787037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1750</Words>
  <Application>Microsoft Office PowerPoint</Application>
  <PresentationFormat>Widescreen</PresentationFormat>
  <Paragraphs>143</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Eras Bold ITC</vt:lpstr>
      <vt:lpstr>Office Theme</vt:lpstr>
      <vt:lpstr>PowerPoint Presentation</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Garza, Marisa</dc:creator>
  <cp:lastModifiedBy>Byus, Kent</cp:lastModifiedBy>
  <cp:revision>26</cp:revision>
  <dcterms:created xsi:type="dcterms:W3CDTF">2020-09-02T22:21:52Z</dcterms:created>
  <dcterms:modified xsi:type="dcterms:W3CDTF">2020-09-15T14:21:29Z</dcterms:modified>
</cp:coreProperties>
</file>