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8" r:id="rId2"/>
    <p:sldId id="287" r:id="rId3"/>
    <p:sldId id="269" r:id="rId4"/>
    <p:sldId id="279" r:id="rId5"/>
    <p:sldId id="356" r:id="rId6"/>
    <p:sldId id="357" r:id="rId7"/>
    <p:sldId id="271" r:id="rId8"/>
    <p:sldId id="275" r:id="rId9"/>
    <p:sldId id="276" r:id="rId10"/>
    <p:sldId id="277" r:id="rId11"/>
    <p:sldId id="358" r:id="rId12"/>
    <p:sldId id="286" r:id="rId13"/>
    <p:sldId id="333" r:id="rId14"/>
    <p:sldId id="334" r:id="rId15"/>
    <p:sldId id="292" r:id="rId16"/>
    <p:sldId id="337" r:id="rId17"/>
    <p:sldId id="336" r:id="rId18"/>
    <p:sldId id="339" r:id="rId19"/>
    <p:sldId id="338" r:id="rId20"/>
    <p:sldId id="309" r:id="rId21"/>
    <p:sldId id="340" r:id="rId22"/>
    <p:sldId id="311" r:id="rId23"/>
    <p:sldId id="312" r:id="rId24"/>
    <p:sldId id="313" r:id="rId25"/>
    <p:sldId id="359" r:id="rId26"/>
    <p:sldId id="344" r:id="rId27"/>
    <p:sldId id="360" r:id="rId28"/>
    <p:sldId id="270" r:id="rId29"/>
    <p:sldId id="290" r:id="rId30"/>
    <p:sldId id="361" r:id="rId31"/>
    <p:sldId id="329" r:id="rId32"/>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56" autoAdjust="0"/>
    <p:restoredTop sz="95144" autoAdjust="0"/>
  </p:normalViewPr>
  <p:slideViewPr>
    <p:cSldViewPr snapToGrid="0">
      <p:cViewPr varScale="1">
        <p:scale>
          <a:sx n="95" d="100"/>
          <a:sy n="95" d="100"/>
        </p:scale>
        <p:origin x="72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4648D0F1-DAB9-CD47-B3E2-96A988EA63F5}" type="datetimeFigureOut">
              <a:rPr lang="en-US" smtClean="0"/>
              <a:t>11/27/18</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45B6A366-C415-F544-8426-F3B6928ED31C}" type="slidenum">
              <a:rPr lang="en-US" smtClean="0"/>
              <a:t>‹#›</a:t>
            </a:fld>
            <a:endParaRPr lang="en-US"/>
          </a:p>
        </p:txBody>
      </p:sp>
    </p:spTree>
    <p:extLst>
      <p:ext uri="{BB962C8B-B14F-4D97-AF65-F5344CB8AC3E}">
        <p14:creationId xmlns:p14="http://schemas.microsoft.com/office/powerpoint/2010/main" val="3561303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8DC1776-3F4D-43F4-869F-D93B20B69F1A}" type="datetimeFigureOut">
              <a:rPr lang="en-US" smtClean="0"/>
              <a:t>11/27/18</a:t>
            </a:fld>
            <a:endParaRPr lang="en-US"/>
          </a:p>
        </p:txBody>
      </p:sp>
      <p:sp>
        <p:nvSpPr>
          <p:cNvPr id="4" name="Slide Image Placeholder 3"/>
          <p:cNvSpPr>
            <a:spLocks noGrp="1" noRot="1" noChangeAspect="1"/>
          </p:cNvSpPr>
          <p:nvPr>
            <p:ph type="sldImg" idx="2"/>
          </p:nvPr>
        </p:nvSpPr>
        <p:spPr>
          <a:xfrm>
            <a:off x="1116013" y="696913"/>
            <a:ext cx="4649787"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DBFB8271-89CB-4FBE-B075-CC4B73355DA8}" type="slidenum">
              <a:rPr lang="en-US" smtClean="0"/>
              <a:t>‹#›</a:t>
            </a:fld>
            <a:endParaRPr lang="en-US"/>
          </a:p>
        </p:txBody>
      </p:sp>
    </p:spTree>
    <p:extLst>
      <p:ext uri="{BB962C8B-B14F-4D97-AF65-F5344CB8AC3E}">
        <p14:creationId xmlns:p14="http://schemas.microsoft.com/office/powerpoint/2010/main" val="94487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Regular" charset="0"/>
                <a:ea typeface="MS PGothic" charset="0"/>
              </a:rPr>
              <a:t>Four 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Regular"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Regular" charset="0"/>
                <a:ea typeface="MS PGothic" charset="0"/>
              </a:rPr>
              <a:t>-Planning is about designing spatial arrangements of land use activities and development. Different than architecture that is focused on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Regular"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Regular" charset="0"/>
                <a:ea typeface="MS PGothic" charset="0"/>
              </a:rPr>
              <a:t>-Avoiding or relocating development from hazard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Regular"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Regular" charset="0"/>
                <a:ea typeface="MS PGothic" charset="0"/>
              </a:rPr>
              <a:t>-Regulation of private property occurs primarily at local level. Constitution devolves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Regular"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Regular" charset="0"/>
                <a:ea typeface="MS PGothic" charset="0"/>
              </a:rPr>
              <a:t>-Planning ahead improves ability to: a) anticipate and reduce future vulnerability, b) monitor change, c) adapt to uncertainty, and d) more rapidly recover.</a:t>
            </a:r>
          </a:p>
          <a:p>
            <a:endParaRPr lang="en-US" dirty="0"/>
          </a:p>
        </p:txBody>
      </p:sp>
      <p:sp>
        <p:nvSpPr>
          <p:cNvPr id="4" name="Slide Number Placeholder 3"/>
          <p:cNvSpPr>
            <a:spLocks noGrp="1"/>
          </p:cNvSpPr>
          <p:nvPr>
            <p:ph type="sldNum" sz="quarter" idx="10"/>
          </p:nvPr>
        </p:nvSpPr>
        <p:spPr/>
        <p:txBody>
          <a:bodyPr/>
          <a:lstStyle/>
          <a:p>
            <a:fld id="{DBFB8271-89CB-4FBE-B075-CC4B73355DA8}" type="slidenum">
              <a:rPr lang="en-US" smtClean="0"/>
              <a:t>1</a:t>
            </a:fld>
            <a:endParaRPr lang="en-US"/>
          </a:p>
        </p:txBody>
      </p:sp>
    </p:spTree>
    <p:extLst>
      <p:ext uri="{BB962C8B-B14F-4D97-AF65-F5344CB8AC3E}">
        <p14:creationId xmlns:p14="http://schemas.microsoft.com/office/powerpoint/2010/main" val="130714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Quality</a:t>
            </a:r>
            <a:r>
              <a:rPr lang="en-US" baseline="0" dirty="0"/>
              <a:t> plans…makes plans stick, legislative commitment </a:t>
            </a:r>
          </a:p>
          <a:p>
            <a:endParaRPr lang="en-US" dirty="0"/>
          </a:p>
          <a:p>
            <a:r>
              <a:rPr lang="en-US" dirty="0"/>
              <a:t>Dev. </a:t>
            </a:r>
            <a:r>
              <a:rPr lang="en-US" dirty="0" err="1"/>
              <a:t>Regs</a:t>
            </a:r>
            <a:r>
              <a:rPr lang="en-US" baseline="0" dirty="0"/>
              <a:t> (sub </a:t>
            </a:r>
            <a:r>
              <a:rPr lang="en-US" baseline="0" dirty="0" err="1"/>
              <a:t>regs</a:t>
            </a:r>
            <a:r>
              <a:rPr lang="en-US" baseline="0" dirty="0"/>
              <a:t>, zoning overlays, setbacks)</a:t>
            </a:r>
          </a:p>
          <a:p>
            <a:r>
              <a:rPr lang="en-US" baseline="0" dirty="0"/>
              <a:t>Land </a:t>
            </a:r>
            <a:r>
              <a:rPr lang="en-US" baseline="0" dirty="0" err="1"/>
              <a:t>acqu</a:t>
            </a:r>
            <a:r>
              <a:rPr lang="en-US" baseline="0" dirty="0"/>
              <a:t> (open space easements)</a:t>
            </a:r>
          </a:p>
          <a:p>
            <a:r>
              <a:rPr lang="en-US" baseline="0" dirty="0"/>
              <a:t>Fin. </a:t>
            </a:r>
            <a:r>
              <a:rPr lang="en-US" baseline="0" dirty="0" err="1"/>
              <a:t>Incen</a:t>
            </a:r>
            <a:r>
              <a:rPr lang="en-US" baseline="0" dirty="0"/>
              <a:t> (density bonuses, tax abatement, impact fees)</a:t>
            </a:r>
          </a:p>
          <a:p>
            <a:r>
              <a:rPr lang="en-US" baseline="0" dirty="0"/>
              <a:t>Post-dis. Recon (development moratorium)</a:t>
            </a:r>
          </a:p>
          <a:p>
            <a:endParaRPr lang="en-US" dirty="0"/>
          </a:p>
        </p:txBody>
      </p:sp>
      <p:sp>
        <p:nvSpPr>
          <p:cNvPr id="4" name="Slide Number Placeholder 3"/>
          <p:cNvSpPr>
            <a:spLocks noGrp="1"/>
          </p:cNvSpPr>
          <p:nvPr>
            <p:ph type="sldNum" sz="quarter" idx="10"/>
          </p:nvPr>
        </p:nvSpPr>
        <p:spPr/>
        <p:txBody>
          <a:bodyPr/>
          <a:lstStyle/>
          <a:p>
            <a:fld id="{DBFB8271-89CB-4FBE-B075-CC4B73355DA8}" type="slidenum">
              <a:rPr lang="en-US" smtClean="0"/>
              <a:t>16</a:t>
            </a:fld>
            <a:endParaRPr lang="en-US"/>
          </a:p>
        </p:txBody>
      </p:sp>
    </p:spTree>
    <p:extLst>
      <p:ext uri="{BB962C8B-B14F-4D97-AF65-F5344CB8AC3E}">
        <p14:creationId xmlns:p14="http://schemas.microsoft.com/office/powerpoint/2010/main" val="113577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18</a:t>
            </a:fld>
            <a:endParaRPr lang="en-US"/>
          </a:p>
        </p:txBody>
      </p:sp>
    </p:spTree>
    <p:extLst>
      <p:ext uri="{BB962C8B-B14F-4D97-AF65-F5344CB8AC3E}">
        <p14:creationId xmlns:p14="http://schemas.microsoft.com/office/powerpoint/2010/main" val="73212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8271-89CB-4FBE-B075-CC4B73355DA8}" type="slidenum">
              <a:rPr lang="en-US" smtClean="0"/>
              <a:t>19</a:t>
            </a:fld>
            <a:endParaRPr lang="en-US"/>
          </a:p>
        </p:txBody>
      </p:sp>
    </p:spTree>
    <p:extLst>
      <p:ext uri="{BB962C8B-B14F-4D97-AF65-F5344CB8AC3E}">
        <p14:creationId xmlns:p14="http://schemas.microsoft.com/office/powerpoint/2010/main" val="32926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20</a:t>
            </a:fld>
            <a:endParaRPr lang="en-US"/>
          </a:p>
        </p:txBody>
      </p:sp>
    </p:spTree>
    <p:extLst>
      <p:ext uri="{BB962C8B-B14F-4D97-AF65-F5344CB8AC3E}">
        <p14:creationId xmlns:p14="http://schemas.microsoft.com/office/powerpoint/2010/main" val="2206358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22</a:t>
            </a:fld>
            <a:endParaRPr lang="en-US"/>
          </a:p>
        </p:txBody>
      </p:sp>
    </p:spTree>
    <p:extLst>
      <p:ext uri="{BB962C8B-B14F-4D97-AF65-F5344CB8AC3E}">
        <p14:creationId xmlns:p14="http://schemas.microsoft.com/office/powerpoint/2010/main" val="804366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23</a:t>
            </a:fld>
            <a:endParaRPr lang="en-US"/>
          </a:p>
        </p:txBody>
      </p:sp>
    </p:spTree>
    <p:extLst>
      <p:ext uri="{BB962C8B-B14F-4D97-AF65-F5344CB8AC3E}">
        <p14:creationId xmlns:p14="http://schemas.microsoft.com/office/powerpoint/2010/main" val="95624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24</a:t>
            </a:fld>
            <a:endParaRPr lang="en-US"/>
          </a:p>
        </p:txBody>
      </p:sp>
    </p:spTree>
    <p:extLst>
      <p:ext uri="{BB962C8B-B14F-4D97-AF65-F5344CB8AC3E}">
        <p14:creationId xmlns:p14="http://schemas.microsoft.com/office/powerpoint/2010/main" val="246433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29</a:t>
            </a:fld>
            <a:endParaRPr lang="en-US"/>
          </a:p>
        </p:txBody>
      </p:sp>
    </p:spTree>
    <p:extLst>
      <p:ext uri="{BB962C8B-B14F-4D97-AF65-F5344CB8AC3E}">
        <p14:creationId xmlns:p14="http://schemas.microsoft.com/office/powerpoint/2010/main" val="318173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31</a:t>
            </a:fld>
            <a:endParaRPr lang="en-US"/>
          </a:p>
        </p:txBody>
      </p:sp>
    </p:spTree>
    <p:extLst>
      <p:ext uri="{BB962C8B-B14F-4D97-AF65-F5344CB8AC3E}">
        <p14:creationId xmlns:p14="http://schemas.microsoft.com/office/powerpoint/2010/main" val="18118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8271-89CB-4FBE-B075-CC4B73355DA8}" type="slidenum">
              <a:rPr lang="en-US" smtClean="0"/>
              <a:t>2</a:t>
            </a:fld>
            <a:endParaRPr lang="en-US" dirty="0"/>
          </a:p>
        </p:txBody>
      </p:sp>
    </p:spTree>
    <p:extLst>
      <p:ext uri="{BB962C8B-B14F-4D97-AF65-F5344CB8AC3E}">
        <p14:creationId xmlns:p14="http://schemas.microsoft.com/office/powerpoint/2010/main" val="137872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116013" y="696913"/>
            <a:ext cx="4649787"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Lato Regular" charset="0"/>
              <a:ea typeface="MS PGothic"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ill Sans MT" charset="0"/>
                <a:ea typeface="MS PGothic" charset="0"/>
                <a:cs typeface="MS PGothic" charset="0"/>
              </a:defRPr>
            </a:lvl1pPr>
            <a:lvl2pPr marL="751122" indent="-288893" eaLnBrk="0" hangingPunct="0">
              <a:defRPr sz="2400">
                <a:solidFill>
                  <a:schemeClr val="tx1"/>
                </a:solidFill>
                <a:latin typeface="Gill Sans MT" charset="0"/>
                <a:ea typeface="MS PGothic" charset="0"/>
                <a:cs typeface="MS PGothic" charset="0"/>
              </a:defRPr>
            </a:lvl2pPr>
            <a:lvl3pPr marL="1155573" indent="-231115" eaLnBrk="0" hangingPunct="0">
              <a:defRPr sz="2400">
                <a:solidFill>
                  <a:schemeClr val="tx1"/>
                </a:solidFill>
                <a:latin typeface="Gill Sans MT" charset="0"/>
                <a:ea typeface="MS PGothic" charset="0"/>
                <a:cs typeface="MS PGothic" charset="0"/>
              </a:defRPr>
            </a:lvl3pPr>
            <a:lvl4pPr marL="1617802" indent="-231115" eaLnBrk="0" hangingPunct="0">
              <a:defRPr sz="2400">
                <a:solidFill>
                  <a:schemeClr val="tx1"/>
                </a:solidFill>
                <a:latin typeface="Gill Sans MT" charset="0"/>
                <a:ea typeface="MS PGothic" charset="0"/>
                <a:cs typeface="MS PGothic" charset="0"/>
              </a:defRPr>
            </a:lvl4pPr>
            <a:lvl5pPr marL="2080031" indent="-231115" eaLnBrk="0" hangingPunct="0">
              <a:defRPr sz="2400">
                <a:solidFill>
                  <a:schemeClr val="tx1"/>
                </a:solidFill>
                <a:latin typeface="Gill Sans MT" charset="0"/>
                <a:ea typeface="MS PGothic" charset="0"/>
                <a:cs typeface="MS PGothic" charset="0"/>
              </a:defRPr>
            </a:lvl5pPr>
            <a:lvl6pPr marL="2542261" indent="-231115"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3004490" indent="-231115"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66719" indent="-231115"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928948" indent="-231115"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fld id="{5EA3BA37-3DC9-734A-B102-CDBFBEEE7F76}" type="slidenum">
              <a:rPr lang="en-US" sz="1200">
                <a:latin typeface="Lato Regular" charset="0"/>
              </a:rPr>
              <a:pPr eaLnBrk="1" hangingPunct="1"/>
              <a:t>4</a:t>
            </a:fld>
            <a:endParaRPr lang="en-US" sz="1200">
              <a:latin typeface="Lato Regular" charset="0"/>
            </a:endParaRPr>
          </a:p>
        </p:txBody>
      </p:sp>
    </p:spTree>
    <p:extLst>
      <p:ext uri="{BB962C8B-B14F-4D97-AF65-F5344CB8AC3E}">
        <p14:creationId xmlns:p14="http://schemas.microsoft.com/office/powerpoint/2010/main" val="262549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116013" y="696913"/>
            <a:ext cx="4649787"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Lato Regular" charset="0"/>
              <a:ea typeface="MS PGothic"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ill Sans MT" charset="0"/>
                <a:ea typeface="MS PGothic" charset="0"/>
                <a:cs typeface="MS PGothic" charset="0"/>
              </a:defRPr>
            </a:lvl1pPr>
            <a:lvl2pPr marL="751122" indent="-288893" eaLnBrk="0" hangingPunct="0">
              <a:defRPr sz="2400">
                <a:solidFill>
                  <a:schemeClr val="tx1"/>
                </a:solidFill>
                <a:latin typeface="Gill Sans MT" charset="0"/>
                <a:ea typeface="MS PGothic" charset="0"/>
                <a:cs typeface="MS PGothic" charset="0"/>
              </a:defRPr>
            </a:lvl2pPr>
            <a:lvl3pPr marL="1155573" indent="-231115" eaLnBrk="0" hangingPunct="0">
              <a:defRPr sz="2400">
                <a:solidFill>
                  <a:schemeClr val="tx1"/>
                </a:solidFill>
                <a:latin typeface="Gill Sans MT" charset="0"/>
                <a:ea typeface="MS PGothic" charset="0"/>
                <a:cs typeface="MS PGothic" charset="0"/>
              </a:defRPr>
            </a:lvl3pPr>
            <a:lvl4pPr marL="1617802" indent="-231115" eaLnBrk="0" hangingPunct="0">
              <a:defRPr sz="2400">
                <a:solidFill>
                  <a:schemeClr val="tx1"/>
                </a:solidFill>
                <a:latin typeface="Gill Sans MT" charset="0"/>
                <a:ea typeface="MS PGothic" charset="0"/>
                <a:cs typeface="MS PGothic" charset="0"/>
              </a:defRPr>
            </a:lvl4pPr>
            <a:lvl5pPr marL="2080031" indent="-231115" eaLnBrk="0" hangingPunct="0">
              <a:defRPr sz="2400">
                <a:solidFill>
                  <a:schemeClr val="tx1"/>
                </a:solidFill>
                <a:latin typeface="Gill Sans MT" charset="0"/>
                <a:ea typeface="MS PGothic" charset="0"/>
                <a:cs typeface="MS PGothic" charset="0"/>
              </a:defRPr>
            </a:lvl5pPr>
            <a:lvl6pPr marL="2542261" indent="-231115"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3004490" indent="-231115"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66719" indent="-231115"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928948" indent="-231115"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fld id="{5EA3BA37-3DC9-734A-B102-CDBFBEEE7F76}" type="slidenum">
              <a:rPr lang="en-US" sz="1200">
                <a:latin typeface="Lato Regular" charset="0"/>
              </a:rPr>
              <a:pPr eaLnBrk="1" hangingPunct="1"/>
              <a:t>6</a:t>
            </a:fld>
            <a:endParaRPr lang="en-US" sz="1200">
              <a:latin typeface="Lato Regular" charset="0"/>
            </a:endParaRPr>
          </a:p>
        </p:txBody>
      </p:sp>
    </p:spTree>
    <p:extLst>
      <p:ext uri="{BB962C8B-B14F-4D97-AF65-F5344CB8AC3E}">
        <p14:creationId xmlns:p14="http://schemas.microsoft.com/office/powerpoint/2010/main" val="128859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1116013" y="696913"/>
            <a:ext cx="4649787"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Plan policies for District 6 include land</a:t>
            </a:r>
            <a:r>
              <a:rPr lang="en-US" sz="1200" kern="1200" dirty="0">
                <a:solidFill>
                  <a:schemeClr val="tx1"/>
                </a:solidFill>
                <a:effectLst/>
                <a:latin typeface="Lato Regular" charset="0"/>
                <a:ea typeface="MS PGothic" charset="0"/>
                <a:cs typeface="+mn-cs"/>
              </a:rPr>
              <a:t> </a:t>
            </a:r>
            <a:r>
              <a:rPr lang="en-US" sz="1200" kern="1200" dirty="0">
                <a:solidFill>
                  <a:schemeClr val="tx1"/>
                </a:solidFill>
                <a:effectLst/>
                <a:latin typeface="+mn-lt"/>
                <a:ea typeface="+mn-ea"/>
                <a:cs typeface="+mn-cs"/>
              </a:rPr>
              <a:t>acquisition, rezoning to lower land use densities, and overlay</a:t>
            </a:r>
          </a:p>
          <a:p>
            <a:r>
              <a:rPr lang="en-US" sz="1200" kern="1200" dirty="0">
                <a:solidFill>
                  <a:schemeClr val="tx1"/>
                </a:solidFill>
                <a:effectLst/>
                <a:latin typeface="+mn-lt"/>
                <a:ea typeface="+mn-ea"/>
                <a:cs typeface="+mn-cs"/>
              </a:rPr>
              <a:t>zones to protect wetland vegetation that mitigates flooding.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Downtown: prominent theme of both the CAMA Land Use Plan and the 2023 Comprehensive Plan is downtown and waterfront revitalization. Plan polices for the downtown promote smart growth principles by increasing densities, shifting single-use to mixed-use development, incentivizing redevelopment and infill, and expanding public infrastructure investments to enhance</a:t>
            </a:r>
          </a:p>
          <a:p>
            <a:r>
              <a:rPr lang="en-US" sz="1200" kern="1200" dirty="0">
                <a:solidFill>
                  <a:schemeClr val="tx1"/>
                </a:solidFill>
                <a:effectLst/>
                <a:latin typeface="+mn-lt"/>
                <a:ea typeface="+mn-ea"/>
                <a:cs typeface="+mn-cs"/>
              </a:rPr>
              <a:t>pedestrian movement, amenities, and transit.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ill Sans MT" charset="0"/>
                <a:ea typeface="MS PGothic" charset="0"/>
                <a:cs typeface="MS PGothic" charset="0"/>
              </a:defRPr>
            </a:lvl1pPr>
            <a:lvl2pPr marL="751122" indent="-288893" eaLnBrk="0" hangingPunct="0">
              <a:defRPr sz="2400">
                <a:solidFill>
                  <a:schemeClr val="tx1"/>
                </a:solidFill>
                <a:latin typeface="Gill Sans MT" charset="0"/>
                <a:ea typeface="MS PGothic" charset="0"/>
                <a:cs typeface="MS PGothic" charset="0"/>
              </a:defRPr>
            </a:lvl2pPr>
            <a:lvl3pPr marL="1155573" indent="-231115" eaLnBrk="0" hangingPunct="0">
              <a:defRPr sz="2400">
                <a:solidFill>
                  <a:schemeClr val="tx1"/>
                </a:solidFill>
                <a:latin typeface="Gill Sans MT" charset="0"/>
                <a:ea typeface="MS PGothic" charset="0"/>
                <a:cs typeface="MS PGothic" charset="0"/>
              </a:defRPr>
            </a:lvl3pPr>
            <a:lvl4pPr marL="1617802" indent="-231115" eaLnBrk="0" hangingPunct="0">
              <a:defRPr sz="2400">
                <a:solidFill>
                  <a:schemeClr val="tx1"/>
                </a:solidFill>
                <a:latin typeface="Gill Sans MT" charset="0"/>
                <a:ea typeface="MS PGothic" charset="0"/>
                <a:cs typeface="MS PGothic" charset="0"/>
              </a:defRPr>
            </a:lvl4pPr>
            <a:lvl5pPr marL="2080031" indent="-231115" eaLnBrk="0" hangingPunct="0">
              <a:defRPr sz="2400">
                <a:solidFill>
                  <a:schemeClr val="tx1"/>
                </a:solidFill>
                <a:latin typeface="Gill Sans MT" charset="0"/>
                <a:ea typeface="MS PGothic" charset="0"/>
                <a:cs typeface="MS PGothic" charset="0"/>
              </a:defRPr>
            </a:lvl5pPr>
            <a:lvl6pPr marL="2542261" indent="-231115"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3004490" indent="-231115"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66719" indent="-231115"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928948" indent="-231115"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fld id="{BF06B579-BF3C-7547-BF01-FEC0F792FDE9}" type="slidenum">
              <a:rPr lang="en-US" sz="1200">
                <a:latin typeface="Lato Regular" charset="0"/>
              </a:rPr>
              <a:pPr eaLnBrk="1" hangingPunct="1"/>
              <a:t>7</a:t>
            </a:fld>
            <a:endParaRPr lang="en-US" sz="1200">
              <a:latin typeface="Lato Regular" charset="0"/>
            </a:endParaRPr>
          </a:p>
        </p:txBody>
      </p:sp>
    </p:spTree>
    <p:extLst>
      <p:ext uri="{BB962C8B-B14F-4D97-AF65-F5344CB8AC3E}">
        <p14:creationId xmlns:p14="http://schemas.microsoft.com/office/powerpoint/2010/main" val="428014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xfrm>
            <a:off x="1116013" y="696913"/>
            <a:ext cx="4649787"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Lato Regular" charset="0"/>
              <a:ea typeface="MS PGothic"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ill Sans MT" charset="0"/>
                <a:ea typeface="MS PGothic" charset="0"/>
                <a:cs typeface="MS PGothic" charset="0"/>
              </a:defRPr>
            </a:lvl1pPr>
            <a:lvl2pPr marL="751122" indent="-288893" eaLnBrk="0" hangingPunct="0">
              <a:defRPr sz="2400">
                <a:solidFill>
                  <a:schemeClr val="tx1"/>
                </a:solidFill>
                <a:latin typeface="Gill Sans MT" charset="0"/>
                <a:ea typeface="MS PGothic" charset="0"/>
                <a:cs typeface="MS PGothic" charset="0"/>
              </a:defRPr>
            </a:lvl2pPr>
            <a:lvl3pPr marL="1155573" indent="-231115" eaLnBrk="0" hangingPunct="0">
              <a:defRPr sz="2400">
                <a:solidFill>
                  <a:schemeClr val="tx1"/>
                </a:solidFill>
                <a:latin typeface="Gill Sans MT" charset="0"/>
                <a:ea typeface="MS PGothic" charset="0"/>
                <a:cs typeface="MS PGothic" charset="0"/>
              </a:defRPr>
            </a:lvl3pPr>
            <a:lvl4pPr marL="1617802" indent="-231115" eaLnBrk="0" hangingPunct="0">
              <a:defRPr sz="2400">
                <a:solidFill>
                  <a:schemeClr val="tx1"/>
                </a:solidFill>
                <a:latin typeface="Gill Sans MT" charset="0"/>
                <a:ea typeface="MS PGothic" charset="0"/>
                <a:cs typeface="MS PGothic" charset="0"/>
              </a:defRPr>
            </a:lvl4pPr>
            <a:lvl5pPr marL="2080031" indent="-231115" eaLnBrk="0" hangingPunct="0">
              <a:defRPr sz="2400">
                <a:solidFill>
                  <a:schemeClr val="tx1"/>
                </a:solidFill>
                <a:latin typeface="Gill Sans MT" charset="0"/>
                <a:ea typeface="MS PGothic" charset="0"/>
                <a:cs typeface="MS PGothic" charset="0"/>
              </a:defRPr>
            </a:lvl5pPr>
            <a:lvl6pPr marL="2542261" indent="-231115"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3004490" indent="-231115"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66719" indent="-231115"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928948" indent="-231115"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fld id="{CA758A9F-1168-BC47-9AAF-9589EB53EB63}" type="slidenum">
              <a:rPr lang="en-US" sz="1200">
                <a:latin typeface="Lato Regular" charset="0"/>
              </a:rPr>
              <a:pPr eaLnBrk="1" hangingPunct="1"/>
              <a:t>9</a:t>
            </a:fld>
            <a:endParaRPr lang="en-US" sz="1200">
              <a:latin typeface="Lato Regular" charset="0"/>
            </a:endParaRPr>
          </a:p>
        </p:txBody>
      </p:sp>
    </p:spTree>
    <p:extLst>
      <p:ext uri="{BB962C8B-B14F-4D97-AF65-F5344CB8AC3E}">
        <p14:creationId xmlns:p14="http://schemas.microsoft.com/office/powerpoint/2010/main" val="240097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B8271-89CB-4FBE-B075-CC4B73355DA8}" type="slidenum">
              <a:rPr lang="en-US" smtClean="0"/>
              <a:t>13</a:t>
            </a:fld>
            <a:endParaRPr lang="en-US"/>
          </a:p>
        </p:txBody>
      </p:sp>
    </p:spTree>
    <p:extLst>
      <p:ext uri="{BB962C8B-B14F-4D97-AF65-F5344CB8AC3E}">
        <p14:creationId xmlns:p14="http://schemas.microsoft.com/office/powerpoint/2010/main" val="166399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8271-89CB-4FBE-B075-CC4B73355DA8}" type="slidenum">
              <a:rPr lang="en-US" smtClean="0"/>
              <a:t>14</a:t>
            </a:fld>
            <a:endParaRPr lang="en-US"/>
          </a:p>
        </p:txBody>
      </p:sp>
    </p:spTree>
    <p:extLst>
      <p:ext uri="{BB962C8B-B14F-4D97-AF65-F5344CB8AC3E}">
        <p14:creationId xmlns:p14="http://schemas.microsoft.com/office/powerpoint/2010/main" val="316590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---Insight on the impacts of policies in regards to flood resilience. For example, a policy within a plan might say, “</a:t>
            </a:r>
            <a:r>
              <a:rPr lang="en-US" sz="1200" b="0" i="1" kern="1200" dirty="0">
                <a:solidFill>
                  <a:schemeClr val="tx1"/>
                </a:solidFill>
                <a:effectLst/>
                <a:latin typeface="+mn-lt"/>
                <a:ea typeface="+mn-ea"/>
                <a:cs typeface="+mn-cs"/>
              </a:rPr>
              <a:t>Encourage higher-density multifamily development in pedestrian-oriented urban areas with access to transit, a broad range of services and amenities and access to employment.”</a:t>
            </a:r>
            <a:r>
              <a:rPr lang="en-US" sz="1200" b="0" i="0" kern="1200" dirty="0">
                <a:solidFill>
                  <a:schemeClr val="tx1"/>
                </a:solidFill>
                <a:effectLst/>
                <a:latin typeface="+mn-lt"/>
                <a:ea typeface="+mn-ea"/>
                <a:cs typeface="+mn-cs"/>
              </a:rPr>
              <a:t> While this is a policy that many planners strive for, if it is in a flood hazard zone, unfortunately, it is actively increasing vulnerabilities.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---Insight on the spatiality of policies and the impacts on specific areas. For example, a policy within a plan might say, “</a:t>
            </a:r>
            <a:r>
              <a:rPr lang="en-US" sz="1200" b="0" i="1" kern="1200" dirty="0">
                <a:solidFill>
                  <a:schemeClr val="tx1"/>
                </a:solidFill>
                <a:effectLst/>
                <a:latin typeface="+mn-lt"/>
                <a:ea typeface="+mn-ea"/>
                <a:cs typeface="+mn-cs"/>
              </a:rPr>
              <a:t>Strengthen controls on development within</a:t>
            </a:r>
            <a:r>
              <a:rPr lang="en-US" sz="1200" b="0" i="0" kern="1200" dirty="0">
                <a:solidFill>
                  <a:schemeClr val="tx1"/>
                </a:solidFill>
                <a:effectLst/>
                <a:latin typeface="+mn-lt"/>
                <a:ea typeface="+mn-ea"/>
                <a:cs typeface="+mn-cs"/>
              </a:rPr>
              <a:t> </a:t>
            </a:r>
            <a:r>
              <a:rPr lang="en-US" sz="1200" b="0" i="1" u="sng" kern="1200" dirty="0">
                <a:solidFill>
                  <a:schemeClr val="tx1"/>
                </a:solidFill>
                <a:effectLst/>
                <a:latin typeface="+mn-lt"/>
                <a:ea typeface="+mn-ea"/>
                <a:cs typeface="+mn-cs"/>
              </a:rPr>
              <a:t>flood-prone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a:t>
            </a:r>
            <a:r>
              <a:rPr lang="en-US" sz="1200" b="0" i="1" u="sng" kern="1200" dirty="0">
                <a:solidFill>
                  <a:schemeClr val="tx1"/>
                </a:solidFill>
                <a:effectLst/>
                <a:latin typeface="+mn-lt"/>
                <a:ea typeface="+mn-ea"/>
                <a:cs typeface="+mn-cs"/>
              </a:rPr>
              <a:t>wetland areas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by improving existing ordinances.” </a:t>
            </a:r>
            <a:r>
              <a:rPr lang="en-US" sz="1200" b="0" i="0" kern="1200" dirty="0">
                <a:solidFill>
                  <a:schemeClr val="tx1"/>
                </a:solidFill>
                <a:effectLst/>
                <a:latin typeface="+mn-lt"/>
                <a:ea typeface="+mn-ea"/>
                <a:cs typeface="+mn-cs"/>
              </a:rPr>
              <a:t>We can map the flood-prone and wetland areas, and most policies are inherently spatial. Because of this, we can see the stack of policies in a planning district. </a:t>
            </a:r>
            <a:endParaRPr lang="en-US" dirty="0"/>
          </a:p>
          <a:p>
            <a:endParaRPr lang="en-US" dirty="0"/>
          </a:p>
        </p:txBody>
      </p:sp>
      <p:sp>
        <p:nvSpPr>
          <p:cNvPr id="4" name="Slide Number Placeholder 3"/>
          <p:cNvSpPr>
            <a:spLocks noGrp="1"/>
          </p:cNvSpPr>
          <p:nvPr>
            <p:ph type="sldNum" sz="quarter" idx="10"/>
          </p:nvPr>
        </p:nvSpPr>
        <p:spPr/>
        <p:txBody>
          <a:bodyPr/>
          <a:lstStyle/>
          <a:p>
            <a:fld id="{DBFB8271-89CB-4FBE-B075-CC4B73355DA8}" type="slidenum">
              <a:rPr lang="en-US" smtClean="0"/>
              <a:t>15</a:t>
            </a:fld>
            <a:endParaRPr lang="en-US"/>
          </a:p>
        </p:txBody>
      </p:sp>
    </p:spTree>
    <p:extLst>
      <p:ext uri="{BB962C8B-B14F-4D97-AF65-F5344CB8AC3E}">
        <p14:creationId xmlns:p14="http://schemas.microsoft.com/office/powerpoint/2010/main" val="304487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DB48EA-EE87-4734-834A-2CF3669DEA3C}" type="datetime1">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174012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40721-CCFC-48EA-9F53-3904BA5FAF31}" type="datetime1">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16193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48A2DF-AD2D-4789-838C-664F7AFA09EE}" type="datetime1">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4240149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C16289-8960-4046-9206-E0A769BB6CBA}" type="datetime1">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142409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1C87E1-B310-4A53-BFC1-2928CCF5F0EC}" type="datetime1">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86750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C95938-9154-42BD-A00E-AFC7FA76CD92}" type="datetime1">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281201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105631-9F03-4A7B-B28A-58C1B26FC4FD}" type="datetime1">
              <a:rPr lang="en-US" smtClean="0"/>
              <a:t>11/27/18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315071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6CADE-5B4A-4BF5-9AC5-062F6C2EA356}" type="datetime1">
              <a:rPr lang="en-US" smtClean="0"/>
              <a:t>11/27/18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192829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DC698-39F3-4342-81C6-0439865C0B6E}" type="datetime1">
              <a:rPr lang="en-US" smtClean="0"/>
              <a:t>11/27/18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104125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518241-DE4B-46C1-A335-05C159F7C013}" type="datetime1">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389876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DD7CCE-030D-426F-9D69-34E8A556AD3B}" type="datetime1">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D2614-8204-4803-84AF-A1212C20E31F}" type="slidenum">
              <a:rPr lang="en-US" smtClean="0"/>
              <a:t>‹#›</a:t>
            </a:fld>
            <a:endParaRPr lang="en-US"/>
          </a:p>
        </p:txBody>
      </p:sp>
    </p:spTree>
    <p:extLst>
      <p:ext uri="{BB962C8B-B14F-4D97-AF65-F5344CB8AC3E}">
        <p14:creationId xmlns:p14="http://schemas.microsoft.com/office/powerpoint/2010/main" val="346790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52529-14D3-4478-83C7-53127779C5B1}" type="datetime1">
              <a:rPr lang="en-US" smtClean="0"/>
              <a:t>11/27/18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D2614-8204-4803-84AF-A1212C20E31F}" type="slidenum">
              <a:rPr lang="en-US" smtClean="0"/>
              <a:t>‹#›</a:t>
            </a:fld>
            <a:endParaRPr lang="en-US"/>
          </a:p>
        </p:txBody>
      </p:sp>
    </p:spTree>
    <p:extLst>
      <p:ext uri="{BB962C8B-B14F-4D97-AF65-F5344CB8AC3E}">
        <p14:creationId xmlns:p14="http://schemas.microsoft.com/office/powerpoint/2010/main" val="1995543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e.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662057" cy="764651"/>
          </a:xfrm>
          <a:prstGeom prst="rect">
            <a:avLst/>
          </a:prstGeom>
        </p:spPr>
      </p:pic>
      <p:sp>
        <p:nvSpPr>
          <p:cNvPr id="3" name="TextBox 2"/>
          <p:cNvSpPr txBox="1"/>
          <p:nvPr/>
        </p:nvSpPr>
        <p:spPr>
          <a:xfrm>
            <a:off x="905214" y="2848043"/>
            <a:ext cx="7333572" cy="3139321"/>
          </a:xfrm>
          <a:prstGeom prst="rect">
            <a:avLst/>
          </a:prstGeom>
          <a:noFill/>
        </p:spPr>
        <p:txBody>
          <a:bodyPr wrap="square" rtlCol="0">
            <a:spAutoFit/>
          </a:bodyPr>
          <a:lstStyle/>
          <a:p>
            <a:pPr algn="ctr"/>
            <a:r>
              <a:rPr lang="en-US" dirty="0"/>
              <a:t>Texas A&amp;M Corpus Christi</a:t>
            </a:r>
          </a:p>
          <a:p>
            <a:pPr algn="ctr"/>
            <a:r>
              <a:rPr lang="en-US" dirty="0"/>
              <a:t>November 29, 2018</a:t>
            </a:r>
          </a:p>
          <a:p>
            <a:pPr algn="ctr"/>
            <a:endParaRPr lang="en-US" dirty="0"/>
          </a:p>
          <a:p>
            <a:pPr algn="ctr"/>
            <a:r>
              <a:rPr lang="en-US" dirty="0"/>
              <a:t>Philip </a:t>
            </a:r>
            <a:r>
              <a:rPr lang="en-US" dirty="0" err="1"/>
              <a:t>Berke</a:t>
            </a:r>
            <a:r>
              <a:rPr lang="en-US" dirty="0"/>
              <a:t>, PhD</a:t>
            </a:r>
          </a:p>
          <a:p>
            <a:pPr algn="ctr"/>
            <a:r>
              <a:rPr lang="en-US" dirty="0"/>
              <a:t>Institute of Sustainable Communities, Director</a:t>
            </a:r>
          </a:p>
          <a:p>
            <a:pPr algn="ctr"/>
            <a:r>
              <a:rPr lang="en-US" dirty="0"/>
              <a:t>Texas A&amp;M University </a:t>
            </a:r>
          </a:p>
          <a:p>
            <a:pPr algn="ctr"/>
            <a:endParaRPr lang="en-US" dirty="0"/>
          </a:p>
          <a:p>
            <a:pPr algn="ctr"/>
            <a:r>
              <a:rPr lang="en-US" dirty="0"/>
              <a:t>Jaimie Hicks Masterson, AICP</a:t>
            </a:r>
          </a:p>
          <a:p>
            <a:pPr algn="ctr"/>
            <a:r>
              <a:rPr lang="en-US" dirty="0"/>
              <a:t>Institute of Sustainable Communities, Engagement Coordinator</a:t>
            </a:r>
          </a:p>
          <a:p>
            <a:pPr algn="ctr"/>
            <a:r>
              <a:rPr lang="en-US" dirty="0"/>
              <a:t>Texas A&amp;M University </a:t>
            </a:r>
          </a:p>
          <a:p>
            <a:pPr algn="ctr"/>
            <a:endParaRPr lang="en-US" dirty="0"/>
          </a:p>
        </p:txBody>
      </p:sp>
      <p:sp>
        <p:nvSpPr>
          <p:cNvPr id="7" name="Rectangle 6"/>
          <p:cNvSpPr/>
          <p:nvPr/>
        </p:nvSpPr>
        <p:spPr>
          <a:xfrm>
            <a:off x="1" y="1240116"/>
            <a:ext cx="9144000" cy="954107"/>
          </a:xfrm>
          <a:prstGeom prst="rect">
            <a:avLst/>
          </a:prstGeom>
        </p:spPr>
        <p:txBody>
          <a:bodyPr wrap="square">
            <a:spAutoFit/>
          </a:bodyPr>
          <a:lstStyle/>
          <a:p>
            <a:pPr algn="ctr"/>
            <a:r>
              <a:rPr lang="en-US" sz="3600" b="1" dirty="0">
                <a:latin typeface="+mj-lt"/>
              </a:rPr>
              <a:t>Plan Integration </a:t>
            </a:r>
            <a:r>
              <a:rPr lang="en-US" sz="3200" b="1" i="1" dirty="0">
                <a:latin typeface="+mj-lt"/>
              </a:rPr>
              <a:t>for Resilience </a:t>
            </a:r>
            <a:r>
              <a:rPr lang="en-US" sz="3600" b="1" dirty="0">
                <a:latin typeface="+mj-lt"/>
              </a:rPr>
              <a:t>Scorecard</a:t>
            </a:r>
          </a:p>
          <a:p>
            <a:pPr algn="ctr"/>
            <a:r>
              <a:rPr lang="en-US" sz="2000" b="1" dirty="0">
                <a:latin typeface="+mj-lt"/>
              </a:rPr>
              <a:t>How to spatially evaluate networks of plans to reduce hazard vulnerability  </a:t>
            </a:r>
          </a:p>
        </p:txBody>
      </p:sp>
      <p:sp>
        <p:nvSpPr>
          <p:cNvPr id="5" name="Slide Number Placeholder 4">
            <a:extLst>
              <a:ext uri="{FF2B5EF4-FFF2-40B4-BE49-F238E27FC236}">
                <a16:creationId xmlns:a16="http://schemas.microsoft.com/office/drawing/2014/main" id="{DF447F6B-A2DB-41B7-ACD3-8615D1A7CAD6}"/>
              </a:ext>
            </a:extLst>
          </p:cNvPr>
          <p:cNvSpPr>
            <a:spLocks noGrp="1"/>
          </p:cNvSpPr>
          <p:nvPr>
            <p:ph type="sldNum" sz="quarter" idx="12"/>
          </p:nvPr>
        </p:nvSpPr>
        <p:spPr/>
        <p:txBody>
          <a:bodyPr/>
          <a:lstStyle/>
          <a:p>
            <a:fld id="{BC3D2614-8204-4803-84AF-A1212C20E31F}" type="slidenum">
              <a:rPr lang="en-US" smtClean="0">
                <a:solidFill>
                  <a:schemeClr val="tx1"/>
                </a:solidFill>
              </a:rPr>
              <a:t>1</a:t>
            </a:fld>
            <a:endParaRPr lang="en-US" dirty="0">
              <a:solidFill>
                <a:schemeClr val="tx1"/>
              </a:solidFill>
            </a:endParaRPr>
          </a:p>
        </p:txBody>
      </p:sp>
      <p:sp>
        <p:nvSpPr>
          <p:cNvPr id="8" name="Rectangle 7"/>
          <p:cNvSpPr>
            <a:spLocks noChangeArrowheads="1"/>
          </p:cNvSpPr>
          <p:nvPr/>
        </p:nvSpPr>
        <p:spPr bwMode="auto">
          <a:xfrm>
            <a:off x="1" y="6321430"/>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This material is based upon work supported by the U.S. Department of Homeland Security Science and Technology Directorate under Grant Award Number </a:t>
            </a:r>
            <a:r>
              <a:rPr kumimoji="0" lang="en-US" altLang="en-US" sz="1000" b="1" i="1"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00313690</a:t>
            </a:r>
            <a:r>
              <a:rPr kumimoji="0" lang="en-US" altLang="en-US" sz="1000" b="0" i="1"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The views and conclusions contained in this document are those of the authors and should not be interpreted as necessarily representing the official policies, either expressed or implied, of the U.S. Department of Homeland Security.  </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37061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ve.psd">
            <a:extLst>
              <a:ext uri="{FF2B5EF4-FFF2-40B4-BE49-F238E27FC236}">
                <a16:creationId xmlns:a16="http://schemas.microsoft.com/office/drawing/2014/main" id="{BE71DD26-8528-4F9A-8F2C-06678CDF4D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43" name="TextBox 42"/>
          <p:cNvSpPr txBox="1"/>
          <p:nvPr/>
        </p:nvSpPr>
        <p:spPr>
          <a:xfrm>
            <a:off x="121002" y="336192"/>
            <a:ext cx="8901995" cy="830997"/>
          </a:xfrm>
          <a:prstGeom prst="rect">
            <a:avLst/>
          </a:prstGeom>
          <a:noFill/>
        </p:spPr>
        <p:txBody>
          <a:bodyPr wrap="square" rtlCol="0">
            <a:spAutoFit/>
          </a:bodyPr>
          <a:lstStyle/>
          <a:p>
            <a:pPr algn="ctr"/>
            <a:r>
              <a:rPr lang="en-US" sz="2400" dirty="0"/>
              <a:t>District #12: Waterfront Redevelopment, Asbury Park, NJ </a:t>
            </a:r>
          </a:p>
          <a:p>
            <a:pPr algn="ctr"/>
            <a:r>
              <a:rPr lang="en-US" sz="2400" dirty="0"/>
              <a:t>Total Plan Integration Score = </a:t>
            </a:r>
            <a:r>
              <a:rPr lang="en-US" sz="2400" b="1" dirty="0"/>
              <a:t>-</a:t>
            </a:r>
            <a:r>
              <a:rPr lang="en-US" sz="2400" dirty="0"/>
              <a:t>12</a:t>
            </a:r>
          </a:p>
        </p:txBody>
      </p:sp>
      <p:sp>
        <p:nvSpPr>
          <p:cNvPr id="2" name="Rectangle 1"/>
          <p:cNvSpPr/>
          <p:nvPr/>
        </p:nvSpPr>
        <p:spPr>
          <a:xfrm>
            <a:off x="4959619" y="1524786"/>
            <a:ext cx="4360687" cy="3600986"/>
          </a:xfrm>
          <a:prstGeom prst="rect">
            <a:avLst/>
          </a:prstGeom>
        </p:spPr>
        <p:txBody>
          <a:bodyPr wrap="square">
            <a:spAutoFit/>
          </a:bodyPr>
          <a:lstStyle/>
          <a:p>
            <a:r>
              <a:rPr lang="en-US" sz="2400" b="1" dirty="0"/>
              <a:t>Policies Support Buildup of Already High Vulnerability Area</a:t>
            </a:r>
          </a:p>
          <a:p>
            <a:pPr marL="285744" indent="-285744">
              <a:buFont typeface="Arial"/>
              <a:buChar char="•"/>
            </a:pPr>
            <a:r>
              <a:rPr lang="en-US" sz="2000" dirty="0"/>
              <a:t>Smart growth</a:t>
            </a:r>
          </a:p>
          <a:p>
            <a:pPr marL="742932" lvl="1" indent="-285744">
              <a:buFont typeface="Arial"/>
              <a:buChar char="•"/>
            </a:pPr>
            <a:r>
              <a:rPr lang="en-US" sz="2000" dirty="0"/>
              <a:t>raise density, mix uses, </a:t>
            </a:r>
          </a:p>
          <a:p>
            <a:pPr marL="457188" lvl="1"/>
            <a:r>
              <a:rPr lang="en-US" sz="2000" dirty="0"/>
              <a:t>     complete streets</a:t>
            </a:r>
          </a:p>
          <a:p>
            <a:pPr marL="285744" indent="-285744">
              <a:buFont typeface="Arial"/>
              <a:buChar char="•"/>
            </a:pPr>
            <a:r>
              <a:rPr lang="en-US" sz="2000" dirty="0"/>
              <a:t>Zoning overlays support economic development </a:t>
            </a:r>
          </a:p>
          <a:p>
            <a:pPr marL="742932" lvl="1" indent="-285744">
              <a:buFont typeface="Arial"/>
              <a:buChar char="•"/>
            </a:pPr>
            <a:r>
              <a:rPr lang="en-US" sz="2000" dirty="0"/>
              <a:t>boardwalk, entertainment </a:t>
            </a:r>
          </a:p>
          <a:p>
            <a:pPr marL="285744" indent="-285744">
              <a:buFont typeface="Arial"/>
              <a:buChar char="•"/>
            </a:pPr>
            <a:r>
              <a:rPr lang="en-US" sz="2000" dirty="0"/>
              <a:t>Development agreements for </a:t>
            </a:r>
          </a:p>
          <a:p>
            <a:r>
              <a:rPr lang="en-US" sz="2000" dirty="0"/>
              <a:t>     affordable housing</a:t>
            </a:r>
          </a:p>
          <a:p>
            <a:pPr marL="742932" lvl="1" indent="-285744">
              <a:buFont typeface="Arial"/>
              <a:buChar char="•"/>
            </a:pPr>
            <a:r>
              <a:rPr lang="en-US" sz="2000" dirty="0"/>
              <a:t>5% of the new housing units</a:t>
            </a:r>
          </a:p>
        </p:txBody>
      </p:sp>
      <p:pic>
        <p:nvPicPr>
          <p:cNvPr id="5" name="Picture 4"/>
          <p:cNvPicPr/>
          <p:nvPr/>
        </p:nvPicPr>
        <p:blipFill>
          <a:blip r:embed="rId3"/>
          <a:stretch>
            <a:fillRect/>
          </a:stretch>
        </p:blipFill>
        <p:spPr>
          <a:xfrm>
            <a:off x="101600" y="2322414"/>
            <a:ext cx="4727991" cy="2474114"/>
          </a:xfrm>
          <a:prstGeom prst="rect">
            <a:avLst/>
          </a:prstGeom>
        </p:spPr>
      </p:pic>
      <p:sp>
        <p:nvSpPr>
          <p:cNvPr id="3" name="Slide Number Placeholder 2">
            <a:extLst>
              <a:ext uri="{FF2B5EF4-FFF2-40B4-BE49-F238E27FC236}">
                <a16:creationId xmlns:a16="http://schemas.microsoft.com/office/drawing/2014/main" id="{C0FAF43D-88CB-4F34-9D40-6E70E554A89A}"/>
              </a:ext>
            </a:extLst>
          </p:cNvPr>
          <p:cNvSpPr>
            <a:spLocks noGrp="1"/>
          </p:cNvSpPr>
          <p:nvPr>
            <p:ph type="sldNum" sz="quarter" idx="12"/>
          </p:nvPr>
        </p:nvSpPr>
        <p:spPr/>
        <p:txBody>
          <a:bodyPr/>
          <a:lstStyle/>
          <a:p>
            <a:fld id="{BC3D2614-8204-4803-84AF-A1212C20E31F}" type="slidenum">
              <a:rPr lang="en-US" smtClean="0">
                <a:solidFill>
                  <a:schemeClr val="tx1"/>
                </a:solidFill>
              </a:rPr>
              <a:t>10</a:t>
            </a:fld>
            <a:endParaRPr lang="en-US" dirty="0">
              <a:solidFill>
                <a:schemeClr val="tx1"/>
              </a:solidFill>
            </a:endParaRPr>
          </a:p>
        </p:txBody>
      </p:sp>
    </p:spTree>
    <p:extLst>
      <p:ext uri="{BB962C8B-B14F-4D97-AF65-F5344CB8AC3E}">
        <p14:creationId xmlns:p14="http://schemas.microsoft.com/office/powerpoint/2010/main" val="353095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98" t="555" r="1683" b="1111"/>
          <a:stretch/>
        </p:blipFill>
        <p:spPr>
          <a:xfrm>
            <a:off x="221341" y="1941922"/>
            <a:ext cx="2829999" cy="3538715"/>
          </a:xfrm>
          <a:prstGeom prst="rect">
            <a:avLst/>
          </a:prstGeom>
          <a:ln>
            <a:solidFill>
              <a:schemeClr val="bg1">
                <a:lumMod val="75000"/>
              </a:schemeClr>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73" t="555" r="1569" b="1250"/>
          <a:stretch/>
        </p:blipFill>
        <p:spPr>
          <a:xfrm>
            <a:off x="3205902" y="1941923"/>
            <a:ext cx="2823543" cy="3538715"/>
          </a:xfrm>
          <a:prstGeom prst="rect">
            <a:avLst/>
          </a:prstGeom>
          <a:ln>
            <a:solidFill>
              <a:schemeClr val="bg1">
                <a:lumMod val="75000"/>
              </a:schemeClr>
            </a:solidFill>
          </a:ln>
        </p:spPr>
      </p:pic>
      <p:sp>
        <p:nvSpPr>
          <p:cNvPr id="2" name="文本框 1"/>
          <p:cNvSpPr txBox="1"/>
          <p:nvPr/>
        </p:nvSpPr>
        <p:spPr>
          <a:xfrm>
            <a:off x="167280" y="1606947"/>
            <a:ext cx="3038622" cy="569387"/>
          </a:xfrm>
          <a:prstGeom prst="rect">
            <a:avLst/>
          </a:prstGeom>
          <a:noFill/>
        </p:spPr>
        <p:txBody>
          <a:bodyPr wrap="square" rtlCol="0">
            <a:spAutoFit/>
          </a:bodyPr>
          <a:lstStyle/>
          <a:p>
            <a:pPr algn="ctr"/>
            <a:r>
              <a:rPr lang="en-US" altLang="zh-CN" sz="1600" dirty="0"/>
              <a:t>High Social Vulnerability</a:t>
            </a:r>
            <a:endParaRPr lang="zh-CN" altLang="zh-CN" sz="1600" dirty="0"/>
          </a:p>
          <a:p>
            <a:pPr algn="ctr"/>
            <a:endParaRPr kumimoji="1" lang="zh-CN" altLang="en-US" sz="1500" b="1" dirty="0"/>
          </a:p>
        </p:txBody>
      </p:sp>
      <p:sp>
        <p:nvSpPr>
          <p:cNvPr id="7" name="文本框 6"/>
          <p:cNvSpPr txBox="1"/>
          <p:nvPr/>
        </p:nvSpPr>
        <p:spPr>
          <a:xfrm>
            <a:off x="2924628" y="1606947"/>
            <a:ext cx="3251406" cy="338554"/>
          </a:xfrm>
          <a:prstGeom prst="rect">
            <a:avLst/>
          </a:prstGeom>
          <a:noFill/>
        </p:spPr>
        <p:txBody>
          <a:bodyPr wrap="square" rtlCol="0">
            <a:spAutoFit/>
          </a:bodyPr>
          <a:lstStyle/>
          <a:p>
            <a:pPr algn="ctr"/>
            <a:r>
              <a:rPr lang="en-US" altLang="zh-CN" sz="1600" dirty="0"/>
              <a:t>Low Equity Mitigation Policy Score</a:t>
            </a:r>
            <a:endParaRPr lang="zh-CN" altLang="zh-CN" sz="1600" dirty="0"/>
          </a:p>
        </p:txBody>
      </p:sp>
      <p:cxnSp>
        <p:nvCxnSpPr>
          <p:cNvPr id="8" name="Straight Arrow Connector 7"/>
          <p:cNvCxnSpPr/>
          <p:nvPr/>
        </p:nvCxnSpPr>
        <p:spPr>
          <a:xfrm flipV="1">
            <a:off x="3387318" y="3920961"/>
            <a:ext cx="543751" cy="80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5537" y="3929013"/>
            <a:ext cx="587813" cy="106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8339" y="1039349"/>
            <a:ext cx="4977958" cy="400110"/>
          </a:xfrm>
          <a:prstGeom prst="rect">
            <a:avLst/>
          </a:prstGeom>
          <a:noFill/>
        </p:spPr>
        <p:txBody>
          <a:bodyPr wrap="square" rtlCol="0">
            <a:spAutoFit/>
          </a:bodyPr>
          <a:lstStyle/>
          <a:p>
            <a:r>
              <a:rPr lang="en-US" sz="2000" b="1" dirty="0" err="1"/>
              <a:t>Sistrunk</a:t>
            </a:r>
            <a:r>
              <a:rPr lang="en-US" sz="2000" b="1" dirty="0"/>
              <a:t> Neighborhood: Ft. Lauderdale, FL</a:t>
            </a:r>
          </a:p>
        </p:txBody>
      </p:sp>
      <p:sp>
        <p:nvSpPr>
          <p:cNvPr id="13" name="TextBox 12"/>
          <p:cNvSpPr txBox="1"/>
          <p:nvPr/>
        </p:nvSpPr>
        <p:spPr>
          <a:xfrm>
            <a:off x="6118179" y="2462221"/>
            <a:ext cx="3150512" cy="1785104"/>
          </a:xfrm>
          <a:prstGeom prst="rect">
            <a:avLst/>
          </a:prstGeom>
          <a:noFill/>
        </p:spPr>
        <p:txBody>
          <a:bodyPr wrap="square" rtlCol="0">
            <a:spAutoFit/>
          </a:bodyPr>
          <a:lstStyle/>
          <a:p>
            <a:r>
              <a:rPr lang="en-US" sz="2000" b="1" dirty="0"/>
              <a:t>Enterprise Zone Policies</a:t>
            </a:r>
          </a:p>
          <a:p>
            <a:r>
              <a:rPr lang="en-US" dirty="0"/>
              <a:t>-fast track permitting</a:t>
            </a:r>
          </a:p>
          <a:p>
            <a:r>
              <a:rPr lang="en-US" dirty="0"/>
              <a:t>-tax credits</a:t>
            </a:r>
          </a:p>
          <a:p>
            <a:r>
              <a:rPr lang="en-US" dirty="0"/>
              <a:t>-low interest loans</a:t>
            </a:r>
          </a:p>
          <a:p>
            <a:r>
              <a:rPr lang="en-US" dirty="0"/>
              <a:t>-tax increment financing</a:t>
            </a:r>
          </a:p>
          <a:p>
            <a:r>
              <a:rPr lang="en-US" dirty="0"/>
              <a:t>-infrastructure investments</a:t>
            </a:r>
          </a:p>
        </p:txBody>
      </p:sp>
      <p:sp>
        <p:nvSpPr>
          <p:cNvPr id="3" name="Rectangle 2"/>
          <p:cNvSpPr/>
          <p:nvPr/>
        </p:nvSpPr>
        <p:spPr>
          <a:xfrm>
            <a:off x="5066072" y="5311263"/>
            <a:ext cx="258097" cy="11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066072" y="5340959"/>
            <a:ext cx="290350" cy="11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4026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ve.psd">
            <a:extLst>
              <a:ext uri="{FF2B5EF4-FFF2-40B4-BE49-F238E27FC236}">
                <a16:creationId xmlns:a16="http://schemas.microsoft.com/office/drawing/2014/main" id="{F182385C-5128-4349-88D0-149F15EDC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a:xfrm>
            <a:off x="1299293" y="1705781"/>
            <a:ext cx="7003169" cy="568325"/>
          </a:xfrm>
        </p:spPr>
        <p:txBody>
          <a:bodyPr>
            <a:normAutofit fontScale="90000"/>
          </a:bodyPr>
          <a:lstStyle/>
          <a:p>
            <a:pPr algn="r">
              <a:defRPr/>
            </a:pPr>
            <a:br>
              <a:rPr lang="en-US" dirty="0"/>
            </a:br>
            <a:endParaRPr lang="en-US" dirty="0">
              <a:solidFill>
                <a:srgbClr val="0096D2"/>
              </a:solidFill>
            </a:endParaRPr>
          </a:p>
        </p:txBody>
      </p:sp>
      <p:sp>
        <p:nvSpPr>
          <p:cNvPr id="3" name="Content Placeholder 2"/>
          <p:cNvSpPr>
            <a:spLocks noGrp="1"/>
          </p:cNvSpPr>
          <p:nvPr>
            <p:ph idx="1"/>
          </p:nvPr>
        </p:nvSpPr>
        <p:spPr>
          <a:xfrm>
            <a:off x="408168" y="1465663"/>
            <a:ext cx="5107783" cy="4762500"/>
          </a:xfrm>
        </p:spPr>
        <p:txBody>
          <a:bodyPr>
            <a:normAutofit/>
          </a:bodyPr>
          <a:lstStyle/>
          <a:p>
            <a:pPr>
              <a:lnSpc>
                <a:spcPct val="100000"/>
              </a:lnSpc>
              <a:spcBef>
                <a:spcPts val="0"/>
              </a:spcBef>
              <a:defRPr/>
            </a:pPr>
            <a:r>
              <a:rPr lang="en-US" sz="2400" dirty="0"/>
              <a:t>Scoring as </a:t>
            </a:r>
            <a:r>
              <a:rPr lang="en-US" sz="2400" b="1" dirty="0"/>
              <a:t>Learning</a:t>
            </a:r>
            <a:r>
              <a:rPr lang="en-US" sz="2400" dirty="0"/>
              <a:t>: What’s in the plans?</a:t>
            </a:r>
          </a:p>
          <a:p>
            <a:pPr marL="0" indent="0">
              <a:lnSpc>
                <a:spcPct val="100000"/>
              </a:lnSpc>
              <a:spcBef>
                <a:spcPts val="0"/>
              </a:spcBef>
              <a:defRPr/>
            </a:pPr>
            <a:endParaRPr lang="en-US" sz="2400" dirty="0"/>
          </a:p>
          <a:p>
            <a:pPr>
              <a:lnSpc>
                <a:spcPct val="100000"/>
              </a:lnSpc>
              <a:spcBef>
                <a:spcPts val="0"/>
              </a:spcBef>
              <a:defRPr/>
            </a:pPr>
            <a:r>
              <a:rPr lang="en-US" sz="2400" dirty="0"/>
              <a:t>Scoring as </a:t>
            </a:r>
            <a:r>
              <a:rPr lang="en-US" sz="2400" b="1" dirty="0"/>
              <a:t>Analysis</a:t>
            </a:r>
            <a:r>
              <a:rPr lang="en-US" sz="2400" dirty="0"/>
              <a:t>: How do plans measure up?</a:t>
            </a:r>
          </a:p>
          <a:p>
            <a:pPr indent="-342891">
              <a:lnSpc>
                <a:spcPct val="100000"/>
              </a:lnSpc>
              <a:spcBef>
                <a:spcPts val="0"/>
              </a:spcBef>
              <a:buFont typeface="Arial"/>
              <a:buChar char="•"/>
              <a:defRPr/>
            </a:pPr>
            <a:endParaRPr lang="en-US" sz="2400" dirty="0"/>
          </a:p>
          <a:p>
            <a:pPr>
              <a:lnSpc>
                <a:spcPct val="100000"/>
              </a:lnSpc>
              <a:spcBef>
                <a:spcPts val="0"/>
              </a:spcBef>
              <a:defRPr/>
            </a:pPr>
            <a:r>
              <a:rPr lang="en-US" sz="2400" dirty="0"/>
              <a:t>Use Scorecard to:</a:t>
            </a:r>
          </a:p>
          <a:p>
            <a:pPr lvl="1" indent="-342891">
              <a:lnSpc>
                <a:spcPct val="100000"/>
              </a:lnSpc>
              <a:spcBef>
                <a:spcPts val="0"/>
              </a:spcBef>
              <a:buFont typeface="Arial"/>
              <a:buChar char="•"/>
              <a:defRPr/>
            </a:pPr>
            <a:r>
              <a:rPr lang="en-US" b="1" dirty="0"/>
              <a:t>Search</a:t>
            </a:r>
            <a:r>
              <a:rPr lang="en-US" dirty="0"/>
              <a:t> the Plans</a:t>
            </a:r>
          </a:p>
          <a:p>
            <a:pPr lvl="1" indent="-342891">
              <a:lnSpc>
                <a:spcPct val="100000"/>
              </a:lnSpc>
              <a:spcBef>
                <a:spcPts val="0"/>
              </a:spcBef>
              <a:buFont typeface="Arial"/>
              <a:buChar char="•"/>
              <a:defRPr/>
            </a:pPr>
            <a:r>
              <a:rPr lang="en-US" b="1" dirty="0"/>
              <a:t>Evaluate</a:t>
            </a:r>
            <a:r>
              <a:rPr lang="en-US" dirty="0"/>
              <a:t> the Contents</a:t>
            </a:r>
          </a:p>
          <a:p>
            <a:pPr lvl="1" indent="-342891">
              <a:lnSpc>
                <a:spcPct val="100000"/>
              </a:lnSpc>
              <a:spcBef>
                <a:spcPts val="0"/>
              </a:spcBef>
              <a:buFont typeface="Arial"/>
              <a:buChar char="•"/>
              <a:defRPr/>
            </a:pPr>
            <a:r>
              <a:rPr lang="en-US" b="1" dirty="0"/>
              <a:t>Calculate</a:t>
            </a:r>
            <a:r>
              <a:rPr lang="en-US" dirty="0"/>
              <a:t> the Scores</a:t>
            </a:r>
          </a:p>
          <a:p>
            <a:pPr lvl="1" indent="-342891">
              <a:lnSpc>
                <a:spcPct val="100000"/>
              </a:lnSpc>
              <a:spcBef>
                <a:spcPts val="0"/>
              </a:spcBef>
              <a:buFont typeface="Arial"/>
              <a:buChar char="•"/>
              <a:defRPr/>
            </a:pPr>
            <a:r>
              <a:rPr lang="en-US" b="1" dirty="0"/>
              <a:t>Improve</a:t>
            </a:r>
            <a:r>
              <a:rPr lang="en-US" dirty="0"/>
              <a:t> Existing Plans</a:t>
            </a:r>
          </a:p>
          <a:p>
            <a:pPr lvl="1" indent="-342891">
              <a:lnSpc>
                <a:spcPct val="100000"/>
              </a:lnSpc>
              <a:spcBef>
                <a:spcPts val="0"/>
              </a:spcBef>
              <a:buFont typeface="Arial"/>
              <a:buChar char="•"/>
              <a:defRPr/>
            </a:pPr>
            <a:r>
              <a:rPr lang="en-US" b="1" dirty="0"/>
              <a:t>Create</a:t>
            </a:r>
            <a:r>
              <a:rPr lang="en-US" dirty="0"/>
              <a:t> New Plans</a:t>
            </a:r>
          </a:p>
          <a:p>
            <a:pPr marL="274632" lvl="1" indent="0">
              <a:buNone/>
              <a:defRPr/>
            </a:pPr>
            <a:endParaRPr lang="en-US" dirty="0"/>
          </a:p>
          <a:p>
            <a:pPr marL="457189" lvl="1" indent="0">
              <a:buNone/>
              <a:defRPr/>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639" y="1059263"/>
            <a:ext cx="3181789" cy="4117609"/>
          </a:xfrm>
          <a:prstGeom prst="rect">
            <a:avLst/>
          </a:prstGeom>
          <a:effectLst>
            <a:outerShdw blurRad="50800" dist="50800" dir="5400000" algn="ctr" rotWithShape="0">
              <a:schemeClr val="tx1">
                <a:lumMod val="50000"/>
                <a:lumOff val="50000"/>
              </a:schemeClr>
            </a:outerShdw>
          </a:effectLst>
        </p:spPr>
      </p:pic>
      <p:sp>
        <p:nvSpPr>
          <p:cNvPr id="11" name="Title 1"/>
          <p:cNvSpPr txBox="1">
            <a:spLocks/>
          </p:cNvSpPr>
          <p:nvPr/>
        </p:nvSpPr>
        <p:spPr>
          <a:xfrm>
            <a:off x="408168" y="-14054"/>
            <a:ext cx="6114535" cy="1806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Translating Research to Practice: </a:t>
            </a:r>
          </a:p>
          <a:p>
            <a:r>
              <a:rPr lang="en-US" sz="3200" dirty="0"/>
              <a:t>Guidebook &amp; Software</a:t>
            </a:r>
          </a:p>
        </p:txBody>
      </p:sp>
      <p:sp>
        <p:nvSpPr>
          <p:cNvPr id="4" name="Slide Number Placeholder 3">
            <a:extLst>
              <a:ext uri="{FF2B5EF4-FFF2-40B4-BE49-F238E27FC236}">
                <a16:creationId xmlns:a16="http://schemas.microsoft.com/office/drawing/2014/main" id="{C3035F7B-CAF5-4AEC-8952-DC18E8BC9CFC}"/>
              </a:ext>
            </a:extLst>
          </p:cNvPr>
          <p:cNvSpPr>
            <a:spLocks noGrp="1"/>
          </p:cNvSpPr>
          <p:nvPr>
            <p:ph type="sldNum" sz="quarter" idx="12"/>
          </p:nvPr>
        </p:nvSpPr>
        <p:spPr/>
        <p:txBody>
          <a:bodyPr/>
          <a:lstStyle/>
          <a:p>
            <a:fld id="{BC3D2614-8204-4803-84AF-A1212C20E31F}" type="slidenum">
              <a:rPr lang="en-US" smtClean="0">
                <a:solidFill>
                  <a:schemeClr val="tx1"/>
                </a:solidFill>
              </a:rPr>
              <a:t>12</a:t>
            </a:fld>
            <a:endParaRPr lang="en-US" dirty="0">
              <a:solidFill>
                <a:schemeClr val="tx1"/>
              </a:solidFill>
            </a:endParaRPr>
          </a:p>
        </p:txBody>
      </p:sp>
      <p:sp>
        <p:nvSpPr>
          <p:cNvPr id="5" name="TextBox 4">
            <a:extLst>
              <a:ext uri="{FF2B5EF4-FFF2-40B4-BE49-F238E27FC236}">
                <a16:creationId xmlns:a16="http://schemas.microsoft.com/office/drawing/2014/main" id="{2AD893F2-F9BC-A746-88AC-7DB4461797D7}"/>
              </a:ext>
            </a:extLst>
          </p:cNvPr>
          <p:cNvSpPr txBox="1"/>
          <p:nvPr/>
        </p:nvSpPr>
        <p:spPr>
          <a:xfrm>
            <a:off x="6317486" y="5454058"/>
            <a:ext cx="2064219" cy="369332"/>
          </a:xfrm>
          <a:prstGeom prst="rect">
            <a:avLst/>
          </a:prstGeom>
          <a:noFill/>
        </p:spPr>
        <p:txBody>
          <a:bodyPr wrap="none" rtlCol="0">
            <a:spAutoFit/>
          </a:bodyPr>
          <a:lstStyle/>
          <a:p>
            <a:r>
              <a:rPr lang="en-US" b="1" dirty="0" err="1"/>
              <a:t>mitigationguide.org</a:t>
            </a:r>
            <a:endParaRPr lang="en-US" b="1" dirty="0"/>
          </a:p>
        </p:txBody>
      </p:sp>
    </p:spTree>
    <p:extLst>
      <p:ext uri="{BB962C8B-B14F-4D97-AF65-F5344CB8AC3E}">
        <p14:creationId xmlns:p14="http://schemas.microsoft.com/office/powerpoint/2010/main" val="281732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ave.psd">
            <a:extLst>
              <a:ext uri="{FF2B5EF4-FFF2-40B4-BE49-F238E27FC236}">
                <a16:creationId xmlns:a16="http://schemas.microsoft.com/office/drawing/2014/main" id="{FB1CF47F-4E91-4E10-93F3-B7E5B6A78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a:xfrm>
            <a:off x="238539" y="205947"/>
            <a:ext cx="7033118" cy="397658"/>
          </a:xfrm>
        </p:spPr>
        <p:txBody>
          <a:bodyPr>
            <a:normAutofit fontScale="90000"/>
          </a:bodyPr>
          <a:lstStyle/>
          <a:p>
            <a:r>
              <a:rPr lang="en-US" sz="3600" dirty="0"/>
              <a:t>Structure </a:t>
            </a:r>
            <a:r>
              <a:rPr lang="en-US" sz="3200" dirty="0"/>
              <a:t>of</a:t>
            </a:r>
            <a:r>
              <a:rPr lang="en-US" sz="3600" dirty="0"/>
              <a:t> the guidebook </a:t>
            </a:r>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53067" b="31671"/>
          <a:stretch/>
        </p:blipFill>
        <p:spPr>
          <a:xfrm>
            <a:off x="1428593" y="-423467"/>
            <a:ext cx="3334578" cy="6519792"/>
          </a:xfrm>
        </p:spPr>
      </p:pic>
      <p:sp>
        <p:nvSpPr>
          <p:cNvPr id="8" name="Rectangle 7"/>
          <p:cNvSpPr/>
          <p:nvPr/>
        </p:nvSpPr>
        <p:spPr>
          <a:xfrm>
            <a:off x="1297628" y="740131"/>
            <a:ext cx="3596509" cy="3616944"/>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97628" y="740131"/>
            <a:ext cx="3596509" cy="2748469"/>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B1E3A83-C0C0-4CD6-9FCC-3D877B8CAA90}"/>
              </a:ext>
            </a:extLst>
          </p:cNvPr>
          <p:cNvSpPr>
            <a:spLocks noGrp="1"/>
          </p:cNvSpPr>
          <p:nvPr>
            <p:ph type="sldNum" sz="quarter" idx="12"/>
          </p:nvPr>
        </p:nvSpPr>
        <p:spPr/>
        <p:txBody>
          <a:bodyPr/>
          <a:lstStyle/>
          <a:p>
            <a:fld id="{BC3D2614-8204-4803-84AF-A1212C20E31F}" type="slidenum">
              <a:rPr lang="en-US" smtClean="0">
                <a:solidFill>
                  <a:schemeClr val="tx1"/>
                </a:solidFill>
              </a:rPr>
              <a:t>13</a:t>
            </a:fld>
            <a:endParaRPr lang="en-US" dirty="0">
              <a:solidFill>
                <a:schemeClr val="tx1"/>
              </a:solidFill>
            </a:endParaRPr>
          </a:p>
        </p:txBody>
      </p:sp>
      <p:pic>
        <p:nvPicPr>
          <p:cNvPr id="5" name="Picture 4">
            <a:extLst>
              <a:ext uri="{FF2B5EF4-FFF2-40B4-BE49-F238E27FC236}">
                <a16:creationId xmlns:a16="http://schemas.microsoft.com/office/drawing/2014/main" id="{F2FDFDD0-2A2B-433A-B599-3A8B0CAFF6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44"/>
          <a:stretch/>
        </p:blipFill>
        <p:spPr>
          <a:xfrm>
            <a:off x="5455423" y="824826"/>
            <a:ext cx="3612520" cy="3104918"/>
          </a:xfrm>
          <a:prstGeom prst="rect">
            <a:avLst/>
          </a:prstGeom>
        </p:spPr>
      </p:pic>
    </p:spTree>
    <p:extLst>
      <p:ext uri="{BB962C8B-B14F-4D97-AF65-F5344CB8AC3E}">
        <p14:creationId xmlns:p14="http://schemas.microsoft.com/office/powerpoint/2010/main" val="263261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ve.psd">
            <a:extLst>
              <a:ext uri="{FF2B5EF4-FFF2-40B4-BE49-F238E27FC236}">
                <a16:creationId xmlns:a16="http://schemas.microsoft.com/office/drawing/2014/main" id="{1FB525CC-19DB-4AEB-AC46-03D0A7A91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a:xfrm>
            <a:off x="208720" y="136526"/>
            <a:ext cx="8184165" cy="1325563"/>
          </a:xfrm>
        </p:spPr>
        <p:txBody>
          <a:bodyPr>
            <a:normAutofit/>
          </a:bodyPr>
          <a:lstStyle/>
          <a:p>
            <a:r>
              <a:rPr lang="en-US" sz="3600" dirty="0"/>
              <a:t>Gathering plans and pulling policies </a:t>
            </a:r>
          </a:p>
        </p:txBody>
      </p:sp>
      <p:sp>
        <p:nvSpPr>
          <p:cNvPr id="3" name="Content Placeholder 2"/>
          <p:cNvSpPr>
            <a:spLocks noGrp="1"/>
          </p:cNvSpPr>
          <p:nvPr>
            <p:ph idx="1"/>
          </p:nvPr>
        </p:nvSpPr>
        <p:spPr>
          <a:xfrm>
            <a:off x="691409" y="1368493"/>
            <a:ext cx="3609393" cy="3835953"/>
          </a:xfrm>
        </p:spPr>
        <p:txBody>
          <a:bodyPr>
            <a:normAutofit fontScale="92500" lnSpcReduction="10000"/>
          </a:bodyPr>
          <a:lstStyle/>
          <a:p>
            <a:pPr marL="0" indent="0">
              <a:buNone/>
            </a:pPr>
            <a:r>
              <a:rPr lang="en-US" sz="2400" dirty="0"/>
              <a:t>Policies should:</a:t>
            </a:r>
          </a:p>
          <a:p>
            <a:pPr marL="457200" indent="-457200">
              <a:buFont typeface="+mj-lt"/>
              <a:buAutoNum type="arabicPeriod"/>
            </a:pPr>
            <a:r>
              <a:rPr lang="en-US" sz="2400" dirty="0"/>
              <a:t>Contain at least one mappable, place-specific term.</a:t>
            </a:r>
          </a:p>
          <a:p>
            <a:pPr marL="457200" indent="-457200">
              <a:buFont typeface="+mj-lt"/>
              <a:buAutoNum type="arabicPeriod"/>
            </a:pPr>
            <a:r>
              <a:rPr lang="en-US" sz="2400" dirty="0"/>
              <a:t>Contain a recognizable policy tool, or a form of government intervention to achieve specific objectives and outcomes.</a:t>
            </a:r>
          </a:p>
          <a:p>
            <a:pPr marL="457200" indent="-457200">
              <a:buFont typeface="+mj-lt"/>
              <a:buAutoNum type="arabicPeriod"/>
            </a:pPr>
            <a:r>
              <a:rPr lang="en-US" sz="2400" dirty="0"/>
              <a:t>Potentially reduce or increase vulnerability to hazards. </a:t>
            </a:r>
          </a:p>
        </p:txBody>
      </p:sp>
      <p:sp>
        <p:nvSpPr>
          <p:cNvPr id="6" name="Slide Number Placeholder 5">
            <a:extLst>
              <a:ext uri="{FF2B5EF4-FFF2-40B4-BE49-F238E27FC236}">
                <a16:creationId xmlns:a16="http://schemas.microsoft.com/office/drawing/2014/main" id="{2A0EBBC3-FFB1-4511-8E41-CE7614A3729C}"/>
              </a:ext>
            </a:extLst>
          </p:cNvPr>
          <p:cNvSpPr>
            <a:spLocks noGrp="1"/>
          </p:cNvSpPr>
          <p:nvPr>
            <p:ph type="sldNum" sz="quarter" idx="12"/>
          </p:nvPr>
        </p:nvSpPr>
        <p:spPr/>
        <p:txBody>
          <a:bodyPr/>
          <a:lstStyle/>
          <a:p>
            <a:fld id="{BC3D2614-8204-4803-84AF-A1212C20E31F}" type="slidenum">
              <a:rPr lang="en-US" smtClean="0">
                <a:solidFill>
                  <a:schemeClr val="tx1"/>
                </a:solidFill>
              </a:rPr>
              <a:t>14</a:t>
            </a:fld>
            <a:endParaRPr lang="en-US" dirty="0">
              <a:solidFill>
                <a:schemeClr val="tx1"/>
              </a:solidFill>
            </a:endParaRPr>
          </a:p>
        </p:txBody>
      </p:sp>
      <p:pic>
        <p:nvPicPr>
          <p:cNvPr id="8" name="Picture 7">
            <a:extLst>
              <a:ext uri="{FF2B5EF4-FFF2-40B4-BE49-F238E27FC236}">
                <a16:creationId xmlns:a16="http://schemas.microsoft.com/office/drawing/2014/main" id="{0F491828-8F97-9A40-9030-248D9D3268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621" y="1977475"/>
            <a:ext cx="3088264" cy="2053816"/>
          </a:xfrm>
          <a:prstGeom prst="rect">
            <a:avLst/>
          </a:prstGeom>
        </p:spPr>
      </p:pic>
      <p:sp>
        <p:nvSpPr>
          <p:cNvPr id="5" name="TextBox 4">
            <a:extLst>
              <a:ext uri="{FF2B5EF4-FFF2-40B4-BE49-F238E27FC236}">
                <a16:creationId xmlns:a16="http://schemas.microsoft.com/office/drawing/2014/main" id="{F5300B3F-3A4D-EE4A-9177-E2138C82123D}"/>
              </a:ext>
            </a:extLst>
          </p:cNvPr>
          <p:cNvSpPr txBox="1"/>
          <p:nvPr/>
        </p:nvSpPr>
        <p:spPr>
          <a:xfrm>
            <a:off x="4943831" y="4167817"/>
            <a:ext cx="3838615" cy="707886"/>
          </a:xfrm>
          <a:prstGeom prst="rect">
            <a:avLst/>
          </a:prstGeom>
          <a:noFill/>
        </p:spPr>
        <p:txBody>
          <a:bodyPr wrap="none" rtlCol="0">
            <a:spAutoFit/>
          </a:bodyPr>
          <a:lstStyle/>
          <a:p>
            <a:pPr algn="ctr"/>
            <a:r>
              <a:rPr lang="en-US" sz="2000" dirty="0"/>
              <a:t>Case Study: City of Washington, NC</a:t>
            </a:r>
          </a:p>
          <a:p>
            <a:pPr algn="ctr"/>
            <a:r>
              <a:rPr lang="en-US" sz="2000" dirty="0"/>
              <a:t>Population of 10,000 (2018)</a:t>
            </a:r>
          </a:p>
        </p:txBody>
      </p:sp>
    </p:spTree>
    <p:extLst>
      <p:ext uri="{BB962C8B-B14F-4D97-AF65-F5344CB8AC3E}">
        <p14:creationId xmlns:p14="http://schemas.microsoft.com/office/powerpoint/2010/main" val="2659423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058" t="25993" r="9716" b="27284"/>
          <a:stretch/>
        </p:blipFill>
        <p:spPr>
          <a:xfrm>
            <a:off x="323866" y="-104716"/>
            <a:ext cx="8496267" cy="6324541"/>
          </a:xfrm>
        </p:spPr>
      </p:pic>
      <p:pic>
        <p:nvPicPr>
          <p:cNvPr id="5" name="Picture 4" descr="wave.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3" name="Slide Number Placeholder 2">
            <a:extLst>
              <a:ext uri="{FF2B5EF4-FFF2-40B4-BE49-F238E27FC236}">
                <a16:creationId xmlns:a16="http://schemas.microsoft.com/office/drawing/2014/main" id="{DAD87985-8EA5-49A9-8B50-8109FE5CB4D9}"/>
              </a:ext>
            </a:extLst>
          </p:cNvPr>
          <p:cNvSpPr>
            <a:spLocks noGrp="1"/>
          </p:cNvSpPr>
          <p:nvPr>
            <p:ph type="sldNum" sz="quarter" idx="12"/>
          </p:nvPr>
        </p:nvSpPr>
        <p:spPr/>
        <p:txBody>
          <a:bodyPr/>
          <a:lstStyle/>
          <a:p>
            <a:fld id="{BC3D2614-8204-4803-84AF-A1212C20E31F}" type="slidenum">
              <a:rPr lang="en-US" smtClean="0">
                <a:solidFill>
                  <a:schemeClr val="tx1"/>
                </a:solidFill>
              </a:rPr>
              <a:t>15</a:t>
            </a:fld>
            <a:endParaRPr lang="en-US" dirty="0">
              <a:solidFill>
                <a:schemeClr val="tx1"/>
              </a:solidFill>
            </a:endParaRPr>
          </a:p>
        </p:txBody>
      </p:sp>
      <p:sp>
        <p:nvSpPr>
          <p:cNvPr id="6" name="Oval 5">
            <a:extLst>
              <a:ext uri="{FF2B5EF4-FFF2-40B4-BE49-F238E27FC236}">
                <a16:creationId xmlns:a16="http://schemas.microsoft.com/office/drawing/2014/main" id="{FED82C0A-9CAF-4DF2-8926-DB79D346D44A}"/>
              </a:ext>
            </a:extLst>
          </p:cNvPr>
          <p:cNvSpPr/>
          <p:nvPr/>
        </p:nvSpPr>
        <p:spPr>
          <a:xfrm>
            <a:off x="3831771" y="1970314"/>
            <a:ext cx="544286" cy="54428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CB585F-B565-4191-92DB-0E4A142B1D2A}"/>
              </a:ext>
            </a:extLst>
          </p:cNvPr>
          <p:cNvSpPr/>
          <p:nvPr/>
        </p:nvSpPr>
        <p:spPr>
          <a:xfrm>
            <a:off x="3831771" y="4809478"/>
            <a:ext cx="544286" cy="54428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ve.psd">
            <a:extLst>
              <a:ext uri="{FF2B5EF4-FFF2-40B4-BE49-F238E27FC236}">
                <a16:creationId xmlns:a16="http://schemas.microsoft.com/office/drawing/2014/main" id="{4C987583-9ACE-4758-9D30-D09E587A9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p:txBody>
          <a:bodyPr/>
          <a:lstStyle/>
          <a:p>
            <a:r>
              <a:rPr lang="en-US" dirty="0"/>
              <a:t>Types of policy tools</a:t>
            </a:r>
          </a:p>
        </p:txBody>
      </p:sp>
      <p:sp>
        <p:nvSpPr>
          <p:cNvPr id="3" name="Content Placeholder 2"/>
          <p:cNvSpPr>
            <a:spLocks noGrp="1"/>
          </p:cNvSpPr>
          <p:nvPr>
            <p:ph idx="1"/>
          </p:nvPr>
        </p:nvSpPr>
        <p:spPr/>
        <p:txBody>
          <a:bodyPr/>
          <a:lstStyle/>
          <a:p>
            <a:r>
              <a:rPr lang="en-US" dirty="0"/>
              <a:t>Development regulations</a:t>
            </a:r>
          </a:p>
          <a:p>
            <a:r>
              <a:rPr lang="en-US" dirty="0"/>
              <a:t>Land acquisition </a:t>
            </a:r>
          </a:p>
          <a:p>
            <a:r>
              <a:rPr lang="en-US" dirty="0"/>
              <a:t>Density transfer provisions</a:t>
            </a:r>
          </a:p>
          <a:p>
            <a:r>
              <a:rPr lang="en-US" dirty="0"/>
              <a:t>Financial incentives and penalties </a:t>
            </a:r>
          </a:p>
          <a:p>
            <a:r>
              <a:rPr lang="en-US" dirty="0"/>
              <a:t>Land use analysis and permitting process</a:t>
            </a:r>
          </a:p>
          <a:p>
            <a:r>
              <a:rPr lang="en-US" dirty="0"/>
              <a:t>Public facilities (including public housing)</a:t>
            </a:r>
          </a:p>
          <a:p>
            <a:r>
              <a:rPr lang="en-US" dirty="0"/>
              <a:t>Post-disaster reconstruction decisions</a:t>
            </a:r>
          </a:p>
          <a:p>
            <a:r>
              <a:rPr lang="en-US"/>
              <a:t>Capital improvements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75" y="263525"/>
            <a:ext cx="3458477" cy="2181501"/>
          </a:xfrm>
          <a:prstGeom prst="rect">
            <a:avLst/>
          </a:prstGeom>
        </p:spPr>
      </p:pic>
      <p:sp>
        <p:nvSpPr>
          <p:cNvPr id="5" name="Slide Number Placeholder 4">
            <a:extLst>
              <a:ext uri="{FF2B5EF4-FFF2-40B4-BE49-F238E27FC236}">
                <a16:creationId xmlns:a16="http://schemas.microsoft.com/office/drawing/2014/main" id="{DCD0DCCA-066E-4C2B-B10F-28E588EEB1AB}"/>
              </a:ext>
            </a:extLst>
          </p:cNvPr>
          <p:cNvSpPr>
            <a:spLocks noGrp="1"/>
          </p:cNvSpPr>
          <p:nvPr>
            <p:ph type="sldNum" sz="quarter" idx="12"/>
          </p:nvPr>
        </p:nvSpPr>
        <p:spPr/>
        <p:txBody>
          <a:bodyPr/>
          <a:lstStyle/>
          <a:p>
            <a:fld id="{BC3D2614-8204-4803-84AF-A1212C20E31F}" type="slidenum">
              <a:rPr lang="en-US" smtClean="0">
                <a:solidFill>
                  <a:schemeClr val="tx1"/>
                </a:solidFill>
              </a:rPr>
              <a:t>16</a:t>
            </a:fld>
            <a:endParaRPr lang="en-US" dirty="0">
              <a:solidFill>
                <a:schemeClr val="tx1"/>
              </a:solidFill>
            </a:endParaRPr>
          </a:p>
        </p:txBody>
      </p:sp>
    </p:spTree>
    <p:extLst>
      <p:ext uri="{BB962C8B-B14F-4D97-AF65-F5344CB8AC3E}">
        <p14:creationId xmlns:p14="http://schemas.microsoft.com/office/powerpoint/2010/main" val="246267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81" y="-111952"/>
            <a:ext cx="3319597" cy="1334465"/>
          </a:xfrm>
        </p:spPr>
        <p:txBody>
          <a:bodyPr>
            <a:normAutofit/>
          </a:bodyPr>
          <a:lstStyle/>
          <a:p>
            <a:r>
              <a:rPr lang="en-US" sz="3600" dirty="0"/>
              <a:t>Policies pulled:</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877" b="30712"/>
          <a:stretch/>
        </p:blipFill>
        <p:spPr>
          <a:xfrm>
            <a:off x="3131656" y="-741311"/>
            <a:ext cx="5073169" cy="7280224"/>
          </a:xfrm>
        </p:spPr>
      </p:pic>
      <p:sp>
        <p:nvSpPr>
          <p:cNvPr id="3" name="Slide Number Placeholder 2">
            <a:extLst>
              <a:ext uri="{FF2B5EF4-FFF2-40B4-BE49-F238E27FC236}">
                <a16:creationId xmlns:a16="http://schemas.microsoft.com/office/drawing/2014/main" id="{A794F02D-E0ED-44B1-A1A2-5E11465F8296}"/>
              </a:ext>
            </a:extLst>
          </p:cNvPr>
          <p:cNvSpPr>
            <a:spLocks noGrp="1"/>
          </p:cNvSpPr>
          <p:nvPr>
            <p:ph type="sldNum" sz="quarter" idx="12"/>
          </p:nvPr>
        </p:nvSpPr>
        <p:spPr/>
        <p:txBody>
          <a:bodyPr/>
          <a:lstStyle/>
          <a:p>
            <a:fld id="{BC3D2614-8204-4803-84AF-A1212C20E31F}" type="slidenum">
              <a:rPr lang="en-US" smtClean="0"/>
              <a:t>17</a:t>
            </a:fld>
            <a:endParaRPr lang="en-US"/>
          </a:p>
        </p:txBody>
      </p:sp>
      <p:sp>
        <p:nvSpPr>
          <p:cNvPr id="5" name="Rectangle 4">
            <a:extLst>
              <a:ext uri="{FF2B5EF4-FFF2-40B4-BE49-F238E27FC236}">
                <a16:creationId xmlns:a16="http://schemas.microsoft.com/office/drawing/2014/main" id="{568825CE-5F9B-4361-8D9B-B4970B1A4AF2}"/>
              </a:ext>
            </a:extLst>
          </p:cNvPr>
          <p:cNvSpPr/>
          <p:nvPr/>
        </p:nvSpPr>
        <p:spPr>
          <a:xfrm>
            <a:off x="4474029" y="2906486"/>
            <a:ext cx="1001485" cy="228600"/>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77ACBB6-4151-4B23-9E84-2BB023B1506A}"/>
              </a:ext>
            </a:extLst>
          </p:cNvPr>
          <p:cNvSpPr/>
          <p:nvPr/>
        </p:nvSpPr>
        <p:spPr>
          <a:xfrm>
            <a:off x="3302100" y="3075215"/>
            <a:ext cx="1933929" cy="234041"/>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E3C0A81-5D64-44B6-967B-F98DF27155D6}"/>
              </a:ext>
            </a:extLst>
          </p:cNvPr>
          <p:cNvSpPr/>
          <p:nvPr/>
        </p:nvSpPr>
        <p:spPr>
          <a:xfrm>
            <a:off x="3302100" y="1108212"/>
            <a:ext cx="2173414" cy="283029"/>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D0E4390-253C-4985-AB2E-EBFDA7F9CFA9}"/>
              </a:ext>
            </a:extLst>
          </p:cNvPr>
          <p:cNvSpPr/>
          <p:nvPr/>
        </p:nvSpPr>
        <p:spPr>
          <a:xfrm>
            <a:off x="4581533" y="1514298"/>
            <a:ext cx="893981" cy="194759"/>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8D6FD6D-F9F8-41D0-8E38-6C1E1CC4586E}"/>
              </a:ext>
            </a:extLst>
          </p:cNvPr>
          <p:cNvSpPr/>
          <p:nvPr/>
        </p:nvSpPr>
        <p:spPr>
          <a:xfrm>
            <a:off x="3385968" y="1687997"/>
            <a:ext cx="1850061" cy="189789"/>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005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ve.psd">
            <a:extLst>
              <a:ext uri="{FF2B5EF4-FFF2-40B4-BE49-F238E27FC236}">
                <a16:creationId xmlns:a16="http://schemas.microsoft.com/office/drawing/2014/main" id="{1B42E70C-B065-44FD-B43C-3748E1E5E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a:xfrm>
            <a:off x="409996" y="488520"/>
            <a:ext cx="3526428" cy="1325563"/>
          </a:xfrm>
        </p:spPr>
        <p:txBody>
          <a:bodyPr>
            <a:normAutofit/>
          </a:bodyPr>
          <a:lstStyle/>
          <a:p>
            <a:r>
              <a:rPr lang="en-US" sz="3600" dirty="0"/>
              <a:t>Mapping</a:t>
            </a:r>
          </a:p>
        </p:txBody>
      </p:sp>
      <p:sp>
        <p:nvSpPr>
          <p:cNvPr id="3" name="Content Placeholder 2"/>
          <p:cNvSpPr>
            <a:spLocks noGrp="1"/>
          </p:cNvSpPr>
          <p:nvPr>
            <p:ph idx="1"/>
          </p:nvPr>
        </p:nvSpPr>
        <p:spPr>
          <a:xfrm>
            <a:off x="228156" y="1937479"/>
            <a:ext cx="3890108" cy="3656695"/>
          </a:xfrm>
        </p:spPr>
        <p:txBody>
          <a:bodyPr>
            <a:normAutofit/>
          </a:bodyPr>
          <a:lstStyle/>
          <a:p>
            <a:r>
              <a:rPr lang="en-US" sz="2400" dirty="0"/>
              <a:t>Delineate planning districts and hazard zones to create ‘district-hazard zones’</a:t>
            </a:r>
          </a:p>
          <a:p>
            <a:pPr lvl="1"/>
            <a:r>
              <a:rPr lang="en-US" sz="2000" dirty="0"/>
              <a:t>Neighborhoods</a:t>
            </a:r>
          </a:p>
          <a:p>
            <a:pPr lvl="1"/>
            <a:r>
              <a:rPr lang="en-US" sz="2000" dirty="0"/>
              <a:t>Waterfronts</a:t>
            </a:r>
          </a:p>
          <a:p>
            <a:pPr lvl="1"/>
            <a:r>
              <a:rPr lang="en-US" sz="2000" dirty="0"/>
              <a:t>Commercial areas</a:t>
            </a:r>
          </a:p>
          <a:p>
            <a:pPr lvl="1"/>
            <a:r>
              <a:rPr lang="en-US" sz="2000" dirty="0"/>
              <a:t>Census Tracts or Block Groups*</a:t>
            </a:r>
          </a:p>
          <a:p>
            <a:pPr lvl="1"/>
            <a:endParaRPr lang="en-US" sz="2000" dirty="0"/>
          </a:p>
          <a:p>
            <a:pPr marL="457200" lvl="1" indent="0">
              <a:buNone/>
            </a:pPr>
            <a:r>
              <a:rPr lang="en-US" sz="2000" i="1" dirty="0"/>
              <a:t>*Norfolk chose Census Tracts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420" y="3367215"/>
            <a:ext cx="3890108" cy="29175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420" y="231628"/>
            <a:ext cx="3890108" cy="2918121"/>
          </a:xfrm>
          <a:prstGeom prst="rect">
            <a:avLst/>
          </a:prstGeom>
        </p:spPr>
      </p:pic>
      <p:sp>
        <p:nvSpPr>
          <p:cNvPr id="5" name="Slide Number Placeholder 4">
            <a:extLst>
              <a:ext uri="{FF2B5EF4-FFF2-40B4-BE49-F238E27FC236}">
                <a16:creationId xmlns:a16="http://schemas.microsoft.com/office/drawing/2014/main" id="{0E67872A-7E3A-46FB-B23D-7DFEBEE9DB14}"/>
              </a:ext>
            </a:extLst>
          </p:cNvPr>
          <p:cNvSpPr>
            <a:spLocks noGrp="1"/>
          </p:cNvSpPr>
          <p:nvPr>
            <p:ph type="sldNum" sz="quarter" idx="12"/>
          </p:nvPr>
        </p:nvSpPr>
        <p:spPr/>
        <p:txBody>
          <a:bodyPr/>
          <a:lstStyle/>
          <a:p>
            <a:fld id="{BC3D2614-8204-4803-84AF-A1212C20E31F}" type="slidenum">
              <a:rPr lang="en-US" smtClean="0">
                <a:solidFill>
                  <a:schemeClr val="tx1"/>
                </a:solidFill>
              </a:rPr>
              <a:t>18</a:t>
            </a:fld>
            <a:endParaRPr lang="en-US" dirty="0">
              <a:solidFill>
                <a:schemeClr val="tx1"/>
              </a:solidFill>
            </a:endParaRPr>
          </a:p>
        </p:txBody>
      </p:sp>
    </p:spTree>
    <p:extLst>
      <p:ext uri="{BB962C8B-B14F-4D97-AF65-F5344CB8AC3E}">
        <p14:creationId xmlns:p14="http://schemas.microsoft.com/office/powerpoint/2010/main" val="4123219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ve.psd">
            <a:extLst>
              <a:ext uri="{FF2B5EF4-FFF2-40B4-BE49-F238E27FC236}">
                <a16:creationId xmlns:a16="http://schemas.microsoft.com/office/drawing/2014/main" id="{FBA83404-CD89-4A31-A766-046F3586A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a:xfrm>
            <a:off x="628650" y="365127"/>
            <a:ext cx="7886700" cy="585438"/>
          </a:xfrm>
        </p:spPr>
        <p:txBody>
          <a:bodyPr>
            <a:normAutofit/>
          </a:bodyPr>
          <a:lstStyle/>
          <a:p>
            <a:r>
              <a:rPr lang="en-US" sz="3600" dirty="0"/>
              <a:t>Mapping </a:t>
            </a:r>
          </a:p>
        </p:txBody>
      </p:sp>
      <p:sp>
        <p:nvSpPr>
          <p:cNvPr id="3" name="Content Placeholder 2"/>
          <p:cNvSpPr>
            <a:spLocks noGrp="1"/>
          </p:cNvSpPr>
          <p:nvPr>
            <p:ph idx="1"/>
          </p:nvPr>
        </p:nvSpPr>
        <p:spPr>
          <a:xfrm>
            <a:off x="783122" y="950565"/>
            <a:ext cx="9046677" cy="5226398"/>
          </a:xfrm>
        </p:spPr>
        <p:txBody>
          <a:bodyPr>
            <a:normAutofit/>
          </a:bodyPr>
          <a:lstStyle/>
          <a:p>
            <a:r>
              <a:rPr lang="en-US" sz="2000" dirty="0"/>
              <a:t>Gather maps or layers in policies</a:t>
            </a:r>
          </a:p>
          <a:p>
            <a:endParaRPr lang="en-US" sz="2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292" y="2840038"/>
            <a:ext cx="4262620" cy="31969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275" y="2843119"/>
            <a:ext cx="4258510" cy="3193883"/>
          </a:xfrm>
          <a:prstGeom prst="rect">
            <a:avLst/>
          </a:prstGeom>
        </p:spPr>
      </p:pic>
      <p:sp>
        <p:nvSpPr>
          <p:cNvPr id="7" name="Oval 6"/>
          <p:cNvSpPr/>
          <p:nvPr/>
        </p:nvSpPr>
        <p:spPr>
          <a:xfrm>
            <a:off x="783123" y="4324353"/>
            <a:ext cx="581023" cy="581023"/>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12337" y="977275"/>
            <a:ext cx="3810575" cy="1477328"/>
          </a:xfrm>
          <a:prstGeom prst="rect">
            <a:avLst/>
          </a:prstGeom>
          <a:noFill/>
        </p:spPr>
        <p:txBody>
          <a:bodyPr wrap="square" rtlCol="0">
            <a:spAutoFit/>
          </a:bodyPr>
          <a:lstStyle/>
          <a:p>
            <a:r>
              <a:rPr lang="en-US" dirty="0"/>
              <a:t>Policy: </a:t>
            </a:r>
          </a:p>
          <a:p>
            <a:r>
              <a:rPr lang="en-US" dirty="0"/>
              <a:t>Use policy tools, which may include </a:t>
            </a:r>
            <a:r>
              <a:rPr lang="en-US" i="1" dirty="0"/>
              <a:t>clustering</a:t>
            </a:r>
            <a:r>
              <a:rPr lang="en-US" dirty="0"/>
              <a:t> and </a:t>
            </a:r>
            <a:r>
              <a:rPr lang="en-US" i="1" dirty="0"/>
              <a:t>transfer of development rights</a:t>
            </a:r>
            <a:r>
              <a:rPr lang="en-US" dirty="0"/>
              <a:t>, to protect environmentally sensitive areas and </a:t>
            </a:r>
            <a:r>
              <a:rPr lang="en-US" u="sng" dirty="0"/>
              <a:t>conservation areas</a:t>
            </a:r>
            <a:r>
              <a:rPr lang="en-US" dirty="0"/>
              <a:t>. </a:t>
            </a:r>
          </a:p>
        </p:txBody>
      </p:sp>
      <p:sp>
        <p:nvSpPr>
          <p:cNvPr id="9" name="Slide Number Placeholder 8">
            <a:extLst>
              <a:ext uri="{FF2B5EF4-FFF2-40B4-BE49-F238E27FC236}">
                <a16:creationId xmlns:a16="http://schemas.microsoft.com/office/drawing/2014/main" id="{BC7F71AC-2955-432F-B820-50A766E3151B}"/>
              </a:ext>
            </a:extLst>
          </p:cNvPr>
          <p:cNvSpPr>
            <a:spLocks noGrp="1"/>
          </p:cNvSpPr>
          <p:nvPr>
            <p:ph type="sldNum" sz="quarter" idx="12"/>
          </p:nvPr>
        </p:nvSpPr>
        <p:spPr/>
        <p:txBody>
          <a:bodyPr/>
          <a:lstStyle/>
          <a:p>
            <a:fld id="{BC3D2614-8204-4803-84AF-A1212C20E31F}" type="slidenum">
              <a:rPr lang="en-US" smtClean="0">
                <a:solidFill>
                  <a:schemeClr val="tx1"/>
                </a:solidFill>
              </a:rPr>
              <a:t>19</a:t>
            </a:fld>
            <a:endParaRPr lang="en-US" dirty="0">
              <a:solidFill>
                <a:schemeClr val="tx1"/>
              </a:solidFill>
            </a:endParaRPr>
          </a:p>
        </p:txBody>
      </p:sp>
      <p:sp>
        <p:nvSpPr>
          <p:cNvPr id="10" name="Oval 9">
            <a:extLst>
              <a:ext uri="{FF2B5EF4-FFF2-40B4-BE49-F238E27FC236}">
                <a16:creationId xmlns:a16="http://schemas.microsoft.com/office/drawing/2014/main" id="{F1FCA711-422F-4777-99D6-82AB2043AA95}"/>
              </a:ext>
            </a:extLst>
          </p:cNvPr>
          <p:cNvSpPr/>
          <p:nvPr/>
        </p:nvSpPr>
        <p:spPr>
          <a:xfrm>
            <a:off x="5118070" y="4307582"/>
            <a:ext cx="581023" cy="581023"/>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 y="472729"/>
            <a:ext cx="5750093" cy="828328"/>
          </a:xfrm>
        </p:spPr>
        <p:txBody>
          <a:bodyPr>
            <a:normAutofit/>
          </a:bodyPr>
          <a:lstStyle/>
          <a:p>
            <a:pPr algn="ctr"/>
            <a:r>
              <a:rPr lang="en-US" sz="2800" dirty="0"/>
              <a:t>Networks of Plans</a:t>
            </a:r>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5293" r="22245" b="12159"/>
          <a:stretch/>
        </p:blipFill>
        <p:spPr bwMode="auto">
          <a:xfrm rot="16200000">
            <a:off x="6405329" y="737464"/>
            <a:ext cx="2005997" cy="28254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49" t="9510" r="2222" b="6975"/>
          <a:stretch/>
        </p:blipFill>
        <p:spPr bwMode="auto">
          <a:xfrm>
            <a:off x="2470036" y="3460562"/>
            <a:ext cx="2923962" cy="18249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13" t="22059" r="5124" b="15102"/>
          <a:stretch/>
        </p:blipFill>
        <p:spPr bwMode="auto">
          <a:xfrm>
            <a:off x="5659405" y="3542674"/>
            <a:ext cx="2990495" cy="1710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0" y="5321291"/>
            <a:ext cx="2483556" cy="276999"/>
          </a:xfrm>
          <a:prstGeom prst="rect">
            <a:avLst/>
          </a:prstGeom>
          <a:noFill/>
        </p:spPr>
        <p:txBody>
          <a:bodyPr wrap="square" rtlCol="0">
            <a:spAutoFit/>
          </a:bodyPr>
          <a:lstStyle/>
          <a:p>
            <a:r>
              <a:rPr lang="en-US" sz="1200" dirty="0"/>
              <a:t>San Francisco Hazard Mitigation Plan</a:t>
            </a:r>
          </a:p>
        </p:txBody>
      </p:sp>
      <p:sp>
        <p:nvSpPr>
          <p:cNvPr id="15" name="Rectangle 14"/>
          <p:cNvSpPr/>
          <p:nvPr/>
        </p:nvSpPr>
        <p:spPr>
          <a:xfrm>
            <a:off x="2592956" y="5297805"/>
            <a:ext cx="2930802" cy="276999"/>
          </a:xfrm>
          <a:prstGeom prst="rect">
            <a:avLst/>
          </a:prstGeom>
        </p:spPr>
        <p:txBody>
          <a:bodyPr wrap="none">
            <a:spAutoFit/>
          </a:bodyPr>
          <a:lstStyle/>
          <a:p>
            <a:r>
              <a:rPr lang="en-US" sz="1200" dirty="0"/>
              <a:t>City of Washington, NC Comprehensive Plan</a:t>
            </a:r>
          </a:p>
        </p:txBody>
      </p:sp>
      <p:sp>
        <p:nvSpPr>
          <p:cNvPr id="16" name="Rectangle 15"/>
          <p:cNvSpPr/>
          <p:nvPr/>
        </p:nvSpPr>
        <p:spPr>
          <a:xfrm>
            <a:off x="5858546" y="5285560"/>
            <a:ext cx="2214068" cy="300082"/>
          </a:xfrm>
          <a:prstGeom prst="rect">
            <a:avLst/>
          </a:prstGeom>
        </p:spPr>
        <p:txBody>
          <a:bodyPr wrap="none">
            <a:spAutoFit/>
          </a:bodyPr>
          <a:lstStyle/>
          <a:p>
            <a:r>
              <a:rPr lang="en-US" sz="1350" dirty="0"/>
              <a:t>League City Open </a:t>
            </a:r>
            <a:r>
              <a:rPr lang="en-US" sz="1350"/>
              <a:t>Space Plan</a:t>
            </a:r>
            <a:endParaRPr lang="en-US" sz="1350" dirty="0"/>
          </a:p>
        </p:txBody>
      </p:sp>
      <p:sp>
        <p:nvSpPr>
          <p:cNvPr id="17" name="Rectangle 16"/>
          <p:cNvSpPr/>
          <p:nvPr/>
        </p:nvSpPr>
        <p:spPr>
          <a:xfrm>
            <a:off x="5634141" y="3066412"/>
            <a:ext cx="3543662" cy="300082"/>
          </a:xfrm>
          <a:prstGeom prst="rect">
            <a:avLst/>
          </a:prstGeom>
        </p:spPr>
        <p:txBody>
          <a:bodyPr wrap="none">
            <a:spAutoFit/>
          </a:bodyPr>
          <a:lstStyle/>
          <a:p>
            <a:r>
              <a:rPr lang="en-US" sz="1350" dirty="0"/>
              <a:t>Ft. Lauderdale Downtown Area Framework Plan</a:t>
            </a:r>
          </a:p>
        </p:txBody>
      </p:sp>
      <p:sp>
        <p:nvSpPr>
          <p:cNvPr id="19" name="Rectangle 18"/>
          <p:cNvSpPr/>
          <p:nvPr/>
        </p:nvSpPr>
        <p:spPr>
          <a:xfrm>
            <a:off x="171232" y="1333395"/>
            <a:ext cx="5957900" cy="1754326"/>
          </a:xfrm>
          <a:prstGeom prst="rect">
            <a:avLst/>
          </a:prstGeom>
        </p:spPr>
        <p:txBody>
          <a:bodyPr wrap="square">
            <a:spAutoFit/>
          </a:bodyPr>
          <a:lstStyle/>
          <a:p>
            <a:pPr marL="257175" indent="-257175">
              <a:buFont typeface="Arial"/>
              <a:buChar char="•"/>
            </a:pPr>
            <a:r>
              <a:rPr lang="en-US" dirty="0"/>
              <a:t>Communities adopt a plethora of plans that require collaboration.</a:t>
            </a:r>
          </a:p>
          <a:p>
            <a:pPr marL="257175" indent="-257175">
              <a:buFont typeface="Arial"/>
              <a:buChar char="•"/>
            </a:pPr>
            <a:endParaRPr lang="en-US" dirty="0"/>
          </a:p>
          <a:p>
            <a:pPr marL="257175" indent="-257175">
              <a:buFont typeface="Arial"/>
              <a:buChar char="•"/>
            </a:pPr>
            <a:r>
              <a:rPr lang="en-US" dirty="0"/>
              <a:t>Mitigation plans are disconnected from urban planning initiatives that influence development in hazard areas.</a:t>
            </a:r>
          </a:p>
          <a:p>
            <a:pPr marL="257175" indent="-257175">
              <a:buFont typeface="Arial"/>
              <a:buChar char="•"/>
            </a:pPr>
            <a:endParaRPr lang="en-US" dirty="0">
              <a:solidFill>
                <a:srgbClr val="FF0000"/>
              </a:solidFill>
            </a:endParaRPr>
          </a:p>
        </p:txBody>
      </p:sp>
      <p:pic>
        <p:nvPicPr>
          <p:cNvPr id="18" name="Picture 17" descr="wave.psd">
            <a:extLst>
              <a:ext uri="{FF2B5EF4-FFF2-40B4-BE49-F238E27FC236}">
                <a16:creationId xmlns:a16="http://schemas.microsoft.com/office/drawing/2014/main" id="{3F76D428-C602-0841-8BF2-A82FF6A554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pic>
        <p:nvPicPr>
          <p:cNvPr id="20" name="Picture 19">
            <a:extLst>
              <a:ext uri="{FF2B5EF4-FFF2-40B4-BE49-F238E27FC236}">
                <a16:creationId xmlns:a16="http://schemas.microsoft.com/office/drawing/2014/main" id="{25AB8667-FCAD-5446-A188-7B2B14E8A0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261" y="3460562"/>
            <a:ext cx="2010216" cy="1792660"/>
          </a:xfrm>
          <a:prstGeom prst="rect">
            <a:avLst/>
          </a:prstGeom>
        </p:spPr>
      </p:pic>
    </p:spTree>
    <p:extLst>
      <p:ext uri="{BB962C8B-B14F-4D97-AF65-F5344CB8AC3E}">
        <p14:creationId xmlns:p14="http://schemas.microsoft.com/office/powerpoint/2010/main" val="3744895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Scoring Policies </a:t>
            </a:r>
          </a:p>
        </p:txBody>
      </p:sp>
      <p:sp>
        <p:nvSpPr>
          <p:cNvPr id="3" name="Content Placeholder 2"/>
          <p:cNvSpPr>
            <a:spLocks noGrp="1"/>
          </p:cNvSpPr>
          <p:nvPr>
            <p:ph idx="1"/>
          </p:nvPr>
        </p:nvSpPr>
        <p:spPr/>
        <p:txBody>
          <a:bodyPr/>
          <a:lstStyle/>
          <a:p>
            <a:r>
              <a:rPr lang="en-US" dirty="0"/>
              <a:t>Create scorecards </a:t>
            </a:r>
          </a:p>
          <a:p>
            <a:r>
              <a:rPr lang="en-US" dirty="0"/>
              <a:t>Create tables and maps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4519"/>
          <a:stretch/>
        </p:blipFill>
        <p:spPr>
          <a:xfrm>
            <a:off x="4628778" y="-608053"/>
            <a:ext cx="4002335" cy="81040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54" y="3028035"/>
            <a:ext cx="3816831" cy="2862624"/>
          </a:xfrm>
          <a:prstGeom prst="rect">
            <a:avLst/>
          </a:prstGeom>
        </p:spPr>
      </p:pic>
      <p:sp>
        <p:nvSpPr>
          <p:cNvPr id="7" name="TextBox 6"/>
          <p:cNvSpPr txBox="1"/>
          <p:nvPr/>
        </p:nvSpPr>
        <p:spPr>
          <a:xfrm>
            <a:off x="1622060" y="4233676"/>
            <a:ext cx="381000" cy="369332"/>
          </a:xfrm>
          <a:prstGeom prst="rect">
            <a:avLst/>
          </a:prstGeom>
          <a:noFill/>
        </p:spPr>
        <p:txBody>
          <a:bodyPr wrap="square" rtlCol="0">
            <a:spAutoFit/>
          </a:bodyPr>
          <a:lstStyle/>
          <a:p>
            <a:r>
              <a:rPr lang="en-US" b="1" dirty="0"/>
              <a:t>2</a:t>
            </a:r>
          </a:p>
        </p:txBody>
      </p:sp>
      <p:sp>
        <p:nvSpPr>
          <p:cNvPr id="8" name="TextBox 7"/>
          <p:cNvSpPr txBox="1"/>
          <p:nvPr/>
        </p:nvSpPr>
        <p:spPr>
          <a:xfrm>
            <a:off x="2231660" y="5024956"/>
            <a:ext cx="381000" cy="369332"/>
          </a:xfrm>
          <a:prstGeom prst="rect">
            <a:avLst/>
          </a:prstGeom>
          <a:noFill/>
        </p:spPr>
        <p:txBody>
          <a:bodyPr wrap="square" rtlCol="0">
            <a:spAutoFit/>
          </a:bodyPr>
          <a:lstStyle/>
          <a:p>
            <a:r>
              <a:rPr lang="en-US" b="1" dirty="0"/>
              <a:t>1</a:t>
            </a:r>
          </a:p>
        </p:txBody>
      </p:sp>
      <p:sp>
        <p:nvSpPr>
          <p:cNvPr id="10" name="Rounded Rectangle 9"/>
          <p:cNvSpPr/>
          <p:nvPr/>
        </p:nvSpPr>
        <p:spPr>
          <a:xfrm>
            <a:off x="4683269" y="4137120"/>
            <a:ext cx="3947844" cy="116276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FF"/>
                </a:solidFill>
              </a:ln>
              <a:noFill/>
            </a:endParaRPr>
          </a:p>
        </p:txBody>
      </p:sp>
      <p:sp>
        <p:nvSpPr>
          <p:cNvPr id="11" name="Oval 10"/>
          <p:cNvSpPr/>
          <p:nvPr/>
        </p:nvSpPr>
        <p:spPr>
          <a:xfrm>
            <a:off x="1441537" y="4118184"/>
            <a:ext cx="600316" cy="600316"/>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6C6CCC40-DD01-48A9-9C33-818E37B285D6}"/>
              </a:ext>
            </a:extLst>
          </p:cNvPr>
          <p:cNvSpPr>
            <a:spLocks noGrp="1"/>
          </p:cNvSpPr>
          <p:nvPr>
            <p:ph type="sldNum" sz="quarter" idx="12"/>
          </p:nvPr>
        </p:nvSpPr>
        <p:spPr/>
        <p:txBody>
          <a:bodyPr/>
          <a:lstStyle/>
          <a:p>
            <a:fld id="{BC3D2614-8204-4803-84AF-A1212C20E31F}" type="slidenum">
              <a:rPr lang="en-US" smtClean="0"/>
              <a:t>20</a:t>
            </a:fld>
            <a:endParaRPr lang="en-US"/>
          </a:p>
        </p:txBody>
      </p:sp>
    </p:spTree>
    <p:extLst>
      <p:ext uri="{BB962C8B-B14F-4D97-AF65-F5344CB8AC3E}">
        <p14:creationId xmlns:p14="http://schemas.microsoft.com/office/powerpoint/2010/main" val="6919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wave.psd">
            <a:extLst>
              <a:ext uri="{FF2B5EF4-FFF2-40B4-BE49-F238E27FC236}">
                <a16:creationId xmlns:a16="http://schemas.microsoft.com/office/drawing/2014/main" id="{366CEF4E-4289-40A5-8C05-F331D0598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pic>
        <p:nvPicPr>
          <p:cNvPr id="17" name="Picture 16">
            <a:extLst>
              <a:ext uri="{FF2B5EF4-FFF2-40B4-BE49-F238E27FC236}">
                <a16:creationId xmlns:a16="http://schemas.microsoft.com/office/drawing/2014/main" id="{B9CCC8BB-5626-4BD8-B0EE-1AB1B69A7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292" y="2840038"/>
            <a:ext cx="4262620" cy="3196964"/>
          </a:xfrm>
          <a:prstGeom prst="rect">
            <a:avLst/>
          </a:prstGeom>
        </p:spPr>
      </p:pic>
      <p:pic>
        <p:nvPicPr>
          <p:cNvPr id="18" name="Picture 17">
            <a:extLst>
              <a:ext uri="{FF2B5EF4-FFF2-40B4-BE49-F238E27FC236}">
                <a16:creationId xmlns:a16="http://schemas.microsoft.com/office/drawing/2014/main" id="{0089F37E-EF5F-4E3E-8407-4EC181C46B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75" y="2843119"/>
            <a:ext cx="4258510" cy="3193883"/>
          </a:xfrm>
          <a:prstGeom prst="rect">
            <a:avLst/>
          </a:prstGeom>
        </p:spPr>
      </p:pic>
      <p:sp>
        <p:nvSpPr>
          <p:cNvPr id="19" name="Oval 18">
            <a:extLst>
              <a:ext uri="{FF2B5EF4-FFF2-40B4-BE49-F238E27FC236}">
                <a16:creationId xmlns:a16="http://schemas.microsoft.com/office/drawing/2014/main" id="{018AF33F-155F-4F32-8615-B760D866EFF6}"/>
              </a:ext>
            </a:extLst>
          </p:cNvPr>
          <p:cNvSpPr/>
          <p:nvPr/>
        </p:nvSpPr>
        <p:spPr>
          <a:xfrm>
            <a:off x="783123" y="4324353"/>
            <a:ext cx="581023" cy="581023"/>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C8EAB8-0A5D-48C4-9892-C434D47FC0C8}"/>
              </a:ext>
            </a:extLst>
          </p:cNvPr>
          <p:cNvSpPr/>
          <p:nvPr/>
        </p:nvSpPr>
        <p:spPr>
          <a:xfrm>
            <a:off x="5118070" y="4307582"/>
            <a:ext cx="581023" cy="581023"/>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a:t>Scoring Policies</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59350" r="31513" b="24900"/>
          <a:stretch/>
        </p:blipFill>
        <p:spPr>
          <a:xfrm>
            <a:off x="3742028" y="502972"/>
            <a:ext cx="5279449" cy="1609725"/>
          </a:xfrm>
          <a:prstGeom prst="rect">
            <a:avLst/>
          </a:prstGeom>
        </p:spPr>
      </p:pic>
      <p:sp>
        <p:nvSpPr>
          <p:cNvPr id="11" name="TextBox 10"/>
          <p:cNvSpPr txBox="1"/>
          <p:nvPr/>
        </p:nvSpPr>
        <p:spPr>
          <a:xfrm>
            <a:off x="7978659" y="133638"/>
            <a:ext cx="1428749" cy="369332"/>
          </a:xfrm>
          <a:prstGeom prst="rect">
            <a:avLst/>
          </a:prstGeom>
          <a:noFill/>
        </p:spPr>
        <p:txBody>
          <a:bodyPr wrap="square" rtlCol="0">
            <a:spAutoFit/>
          </a:bodyPr>
          <a:lstStyle/>
          <a:p>
            <a:r>
              <a:rPr lang="en-US" dirty="0"/>
              <a:t>District 2</a:t>
            </a:r>
          </a:p>
        </p:txBody>
      </p:sp>
      <p:sp>
        <p:nvSpPr>
          <p:cNvPr id="12" name="TextBox 11"/>
          <p:cNvSpPr txBox="1"/>
          <p:nvPr/>
        </p:nvSpPr>
        <p:spPr>
          <a:xfrm>
            <a:off x="1411302" y="4069188"/>
            <a:ext cx="546692" cy="369332"/>
          </a:xfrm>
          <a:prstGeom prst="rect">
            <a:avLst/>
          </a:prstGeom>
          <a:noFill/>
        </p:spPr>
        <p:txBody>
          <a:bodyPr wrap="square" rtlCol="0">
            <a:spAutoFit/>
          </a:bodyPr>
          <a:lstStyle/>
          <a:p>
            <a:r>
              <a:rPr lang="en-US" b="1" dirty="0"/>
              <a:t>2</a:t>
            </a:r>
          </a:p>
        </p:txBody>
      </p:sp>
      <p:sp>
        <p:nvSpPr>
          <p:cNvPr id="13" name="Rectangle 12"/>
          <p:cNvSpPr/>
          <p:nvPr/>
        </p:nvSpPr>
        <p:spPr>
          <a:xfrm>
            <a:off x="3992276" y="750623"/>
            <a:ext cx="1647825" cy="227807"/>
          </a:xfrm>
          <a:prstGeom prst="rect">
            <a:avLst/>
          </a:prstGeom>
          <a:solidFill>
            <a:schemeClr val="accent4">
              <a:alpha val="28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3992275" y="1479284"/>
            <a:ext cx="3009900" cy="242888"/>
          </a:xfrm>
          <a:prstGeom prst="rect">
            <a:avLst/>
          </a:prstGeom>
          <a:solidFill>
            <a:schemeClr val="accent4">
              <a:alpha val="28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p:cNvSpPr/>
          <p:nvPr/>
        </p:nvSpPr>
        <p:spPr>
          <a:xfrm>
            <a:off x="3992275" y="1722568"/>
            <a:ext cx="1085851" cy="242888"/>
          </a:xfrm>
          <a:prstGeom prst="rect">
            <a:avLst/>
          </a:prstGeom>
          <a:solidFill>
            <a:schemeClr val="accent4">
              <a:alpha val="28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p:cNvSpPr/>
          <p:nvPr/>
        </p:nvSpPr>
        <p:spPr>
          <a:xfrm>
            <a:off x="6649751" y="1234612"/>
            <a:ext cx="352425" cy="242888"/>
          </a:xfrm>
          <a:prstGeom prst="rect">
            <a:avLst/>
          </a:prstGeom>
          <a:solidFill>
            <a:schemeClr val="accent4">
              <a:alpha val="28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D1C9BFF-EA82-4571-A4F9-0D93014C9EF1}"/>
              </a:ext>
            </a:extLst>
          </p:cNvPr>
          <p:cNvSpPr>
            <a:spLocks noGrp="1"/>
          </p:cNvSpPr>
          <p:nvPr>
            <p:ph type="sldNum" sz="quarter" idx="12"/>
          </p:nvPr>
        </p:nvSpPr>
        <p:spPr/>
        <p:txBody>
          <a:bodyPr/>
          <a:lstStyle/>
          <a:p>
            <a:fld id="{BC3D2614-8204-4803-84AF-A1212C20E31F}" type="slidenum">
              <a:rPr lang="en-US" smtClean="0">
                <a:solidFill>
                  <a:schemeClr val="tx1"/>
                </a:solidFill>
              </a:rPr>
              <a:t>21</a:t>
            </a:fld>
            <a:endParaRPr lang="en-US" dirty="0">
              <a:solidFill>
                <a:schemeClr val="tx1"/>
              </a:solidFill>
            </a:endParaRPr>
          </a:p>
        </p:txBody>
      </p:sp>
    </p:spTree>
    <p:extLst>
      <p:ext uri="{BB962C8B-B14F-4D97-AF65-F5344CB8AC3E}">
        <p14:creationId xmlns:p14="http://schemas.microsoft.com/office/powerpoint/2010/main" val="20683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ve.psd">
            <a:extLst>
              <a:ext uri="{FF2B5EF4-FFF2-40B4-BE49-F238E27FC236}">
                <a16:creationId xmlns:a16="http://schemas.microsoft.com/office/drawing/2014/main" id="{4FDA8BC7-CAE6-4F7F-AFAC-2067BBEC8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7714" b="44287"/>
          <a:stretch/>
        </p:blipFill>
        <p:spPr>
          <a:xfrm>
            <a:off x="0" y="466053"/>
            <a:ext cx="8560640" cy="5374912"/>
          </a:xfrm>
        </p:spPr>
      </p:pic>
      <p:sp>
        <p:nvSpPr>
          <p:cNvPr id="6" name="Rounded Rectangle 5"/>
          <p:cNvSpPr/>
          <p:nvPr/>
        </p:nvSpPr>
        <p:spPr>
          <a:xfrm>
            <a:off x="6920608" y="682208"/>
            <a:ext cx="1504951" cy="4543425"/>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FF"/>
                </a:solidFill>
              </a:ln>
              <a:noFill/>
            </a:endParaRPr>
          </a:p>
        </p:txBody>
      </p:sp>
      <p:sp>
        <p:nvSpPr>
          <p:cNvPr id="3" name="Slide Number Placeholder 2">
            <a:extLst>
              <a:ext uri="{FF2B5EF4-FFF2-40B4-BE49-F238E27FC236}">
                <a16:creationId xmlns:a16="http://schemas.microsoft.com/office/drawing/2014/main" id="{D5BF77A8-897E-44D8-8938-F9A162B50E73}"/>
              </a:ext>
            </a:extLst>
          </p:cNvPr>
          <p:cNvSpPr>
            <a:spLocks noGrp="1"/>
          </p:cNvSpPr>
          <p:nvPr>
            <p:ph type="sldNum" sz="quarter" idx="12"/>
          </p:nvPr>
        </p:nvSpPr>
        <p:spPr/>
        <p:txBody>
          <a:bodyPr/>
          <a:lstStyle/>
          <a:p>
            <a:fld id="{BC3D2614-8204-4803-84AF-A1212C20E31F}" type="slidenum">
              <a:rPr lang="en-US" smtClean="0">
                <a:solidFill>
                  <a:schemeClr val="tx1"/>
                </a:solidFill>
              </a:rPr>
              <a:t>22</a:t>
            </a:fld>
            <a:endParaRPr lang="en-US" dirty="0">
              <a:solidFill>
                <a:schemeClr val="tx1"/>
              </a:solidFill>
            </a:endParaRPr>
          </a:p>
        </p:txBody>
      </p:sp>
      <p:sp>
        <p:nvSpPr>
          <p:cNvPr id="5" name="TextBox 4">
            <a:extLst>
              <a:ext uri="{FF2B5EF4-FFF2-40B4-BE49-F238E27FC236}">
                <a16:creationId xmlns:a16="http://schemas.microsoft.com/office/drawing/2014/main" id="{2423E276-E504-D74E-AD7C-212F19027F90}"/>
              </a:ext>
            </a:extLst>
          </p:cNvPr>
          <p:cNvSpPr txBox="1"/>
          <p:nvPr/>
        </p:nvSpPr>
        <p:spPr>
          <a:xfrm>
            <a:off x="2353236" y="5282671"/>
            <a:ext cx="5499845" cy="338554"/>
          </a:xfrm>
          <a:prstGeom prst="rect">
            <a:avLst/>
          </a:prstGeom>
          <a:solidFill>
            <a:schemeClr val="bg1"/>
          </a:solidFill>
        </p:spPr>
        <p:txBody>
          <a:bodyPr wrap="square" rtlCol="0">
            <a:spAutoFit/>
          </a:bodyPr>
          <a:lstStyle/>
          <a:p>
            <a:r>
              <a:rPr lang="en-US" sz="1600" dirty="0"/>
              <a:t>Hypothetical: Scores by district, plan and hazard zone</a:t>
            </a:r>
          </a:p>
        </p:txBody>
      </p:sp>
    </p:spTree>
    <p:extLst>
      <p:ext uri="{BB962C8B-B14F-4D97-AF65-F5344CB8AC3E}">
        <p14:creationId xmlns:p14="http://schemas.microsoft.com/office/powerpoint/2010/main" val="208184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ve.psd">
            <a:extLst>
              <a:ext uri="{FF2B5EF4-FFF2-40B4-BE49-F238E27FC236}">
                <a16:creationId xmlns:a16="http://schemas.microsoft.com/office/drawing/2014/main" id="{23F415ED-CDE8-4B65-91AF-D5D79CD50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2998" b="12289"/>
          <a:stretch/>
        </p:blipFill>
        <p:spPr>
          <a:xfrm>
            <a:off x="992331" y="0"/>
            <a:ext cx="7523019" cy="6480571"/>
          </a:xfrm>
        </p:spPr>
      </p:pic>
      <p:sp>
        <p:nvSpPr>
          <p:cNvPr id="3" name="Slide Number Placeholder 2">
            <a:extLst>
              <a:ext uri="{FF2B5EF4-FFF2-40B4-BE49-F238E27FC236}">
                <a16:creationId xmlns:a16="http://schemas.microsoft.com/office/drawing/2014/main" id="{D93D550F-E25E-4D8E-A560-E5FE87B184A8}"/>
              </a:ext>
            </a:extLst>
          </p:cNvPr>
          <p:cNvSpPr>
            <a:spLocks noGrp="1"/>
          </p:cNvSpPr>
          <p:nvPr>
            <p:ph type="sldNum" sz="quarter" idx="12"/>
          </p:nvPr>
        </p:nvSpPr>
        <p:spPr/>
        <p:txBody>
          <a:bodyPr/>
          <a:lstStyle/>
          <a:p>
            <a:fld id="{BC3D2614-8204-4803-84AF-A1212C20E31F}" type="slidenum">
              <a:rPr lang="en-US" smtClean="0">
                <a:solidFill>
                  <a:schemeClr val="tx1"/>
                </a:solidFill>
              </a:rPr>
              <a:t>23</a:t>
            </a:fld>
            <a:endParaRPr lang="en-US" dirty="0">
              <a:solidFill>
                <a:schemeClr val="tx1"/>
              </a:solidFill>
            </a:endParaRPr>
          </a:p>
        </p:txBody>
      </p:sp>
      <p:sp>
        <p:nvSpPr>
          <p:cNvPr id="2" name="TextBox 1">
            <a:extLst>
              <a:ext uri="{FF2B5EF4-FFF2-40B4-BE49-F238E27FC236}">
                <a16:creationId xmlns:a16="http://schemas.microsoft.com/office/drawing/2014/main" id="{B322BE7C-775A-A745-9005-FA9FD3ED4E9F}"/>
              </a:ext>
            </a:extLst>
          </p:cNvPr>
          <p:cNvSpPr txBox="1"/>
          <p:nvPr/>
        </p:nvSpPr>
        <p:spPr>
          <a:xfrm>
            <a:off x="992331" y="5840965"/>
            <a:ext cx="4437529" cy="369332"/>
          </a:xfrm>
          <a:prstGeom prst="rect">
            <a:avLst/>
          </a:prstGeom>
          <a:solidFill>
            <a:schemeClr val="bg1"/>
          </a:solidFill>
        </p:spPr>
        <p:txBody>
          <a:bodyPr wrap="square" rtlCol="0">
            <a:spAutoFit/>
          </a:bodyPr>
          <a:lstStyle/>
          <a:p>
            <a:r>
              <a:rPr lang="en-US" dirty="0"/>
              <a:t>Comparing scores in different plans</a:t>
            </a:r>
          </a:p>
        </p:txBody>
      </p:sp>
    </p:spTree>
    <p:extLst>
      <p:ext uri="{BB962C8B-B14F-4D97-AF65-F5344CB8AC3E}">
        <p14:creationId xmlns:p14="http://schemas.microsoft.com/office/powerpoint/2010/main" val="3988802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ve.psd">
            <a:extLst>
              <a:ext uri="{FF2B5EF4-FFF2-40B4-BE49-F238E27FC236}">
                <a16:creationId xmlns:a16="http://schemas.microsoft.com/office/drawing/2014/main" id="{7DE9093E-9651-4445-B033-29693D37C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2045" t="8669" b="37601"/>
          <a:stretch/>
        </p:blipFill>
        <p:spPr>
          <a:xfrm>
            <a:off x="491537" y="-1408"/>
            <a:ext cx="7762009" cy="6350891"/>
          </a:xfrm>
        </p:spPr>
      </p:pic>
      <p:sp>
        <p:nvSpPr>
          <p:cNvPr id="3" name="Slide Number Placeholder 2">
            <a:extLst>
              <a:ext uri="{FF2B5EF4-FFF2-40B4-BE49-F238E27FC236}">
                <a16:creationId xmlns:a16="http://schemas.microsoft.com/office/drawing/2014/main" id="{942DB780-92EA-4475-A596-40BDB068BD1E}"/>
              </a:ext>
            </a:extLst>
          </p:cNvPr>
          <p:cNvSpPr>
            <a:spLocks noGrp="1"/>
          </p:cNvSpPr>
          <p:nvPr>
            <p:ph type="sldNum" sz="quarter" idx="12"/>
          </p:nvPr>
        </p:nvSpPr>
        <p:spPr/>
        <p:txBody>
          <a:bodyPr/>
          <a:lstStyle/>
          <a:p>
            <a:fld id="{BC3D2614-8204-4803-84AF-A1212C20E31F}" type="slidenum">
              <a:rPr lang="en-US" smtClean="0">
                <a:solidFill>
                  <a:schemeClr val="tx1"/>
                </a:solidFill>
              </a:rPr>
              <a:t>24</a:t>
            </a:fld>
            <a:endParaRPr lang="en-US" dirty="0">
              <a:solidFill>
                <a:schemeClr val="tx1"/>
              </a:solidFill>
            </a:endParaRPr>
          </a:p>
        </p:txBody>
      </p:sp>
      <p:sp>
        <p:nvSpPr>
          <p:cNvPr id="2" name="TextBox 1">
            <a:extLst>
              <a:ext uri="{FF2B5EF4-FFF2-40B4-BE49-F238E27FC236}">
                <a16:creationId xmlns:a16="http://schemas.microsoft.com/office/drawing/2014/main" id="{7A80BBBE-7361-1340-9EF2-785927828183}"/>
              </a:ext>
            </a:extLst>
          </p:cNvPr>
          <p:cNvSpPr txBox="1"/>
          <p:nvPr/>
        </p:nvSpPr>
        <p:spPr>
          <a:xfrm>
            <a:off x="2514600" y="5840965"/>
            <a:ext cx="3576918" cy="369332"/>
          </a:xfrm>
          <a:prstGeom prst="rect">
            <a:avLst/>
          </a:prstGeom>
          <a:solidFill>
            <a:schemeClr val="bg1"/>
          </a:solidFill>
        </p:spPr>
        <p:txBody>
          <a:bodyPr wrap="square" rtlCol="0">
            <a:spAutoFit/>
          </a:bodyPr>
          <a:lstStyle/>
          <a:p>
            <a:r>
              <a:rPr lang="en-US" dirty="0"/>
              <a:t>Composite score for all plans</a:t>
            </a:r>
          </a:p>
        </p:txBody>
      </p:sp>
    </p:spTree>
    <p:extLst>
      <p:ext uri="{BB962C8B-B14F-4D97-AF65-F5344CB8AC3E}">
        <p14:creationId xmlns:p14="http://schemas.microsoft.com/office/powerpoint/2010/main" val="3234145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81" y="697710"/>
            <a:ext cx="7886700" cy="994172"/>
          </a:xfrm>
        </p:spPr>
        <p:txBody>
          <a:bodyPr>
            <a:normAutofit/>
          </a:bodyPr>
          <a:lstStyle/>
          <a:p>
            <a:pPr algn="ctr"/>
            <a:br>
              <a:rPr lang="en-US" sz="2400" dirty="0"/>
            </a:br>
            <a:r>
              <a:rPr lang="en-US" sz="2400" dirty="0"/>
              <a:t>High Tide, City of Norfolk</a:t>
            </a:r>
          </a:p>
        </p:txBody>
      </p:sp>
      <p:sp>
        <p:nvSpPr>
          <p:cNvPr id="8" name="Rectangle 7"/>
          <p:cNvSpPr/>
          <p:nvPr/>
        </p:nvSpPr>
        <p:spPr>
          <a:xfrm>
            <a:off x="2831188" y="4606457"/>
            <a:ext cx="3592285" cy="646331"/>
          </a:xfrm>
          <a:prstGeom prst="rect">
            <a:avLst/>
          </a:prstGeom>
        </p:spPr>
        <p:txBody>
          <a:bodyPr wrap="square">
            <a:spAutoFit/>
          </a:bodyPr>
          <a:lstStyle/>
          <a:p>
            <a:r>
              <a:rPr lang="en-US" dirty="0"/>
              <a:t>Motorists drive through so-called nuisance flooding in Norfolk, VA.</a:t>
            </a:r>
          </a:p>
        </p:txBody>
      </p:sp>
      <p:sp>
        <p:nvSpPr>
          <p:cNvPr id="9" name="Rectangle 8"/>
          <p:cNvSpPr/>
          <p:nvPr/>
        </p:nvSpPr>
        <p:spPr>
          <a:xfrm>
            <a:off x="3002768" y="5723517"/>
            <a:ext cx="3100657" cy="276999"/>
          </a:xfrm>
          <a:prstGeom prst="rect">
            <a:avLst/>
          </a:prstGeom>
        </p:spPr>
        <p:txBody>
          <a:bodyPr wrap="none">
            <a:spAutoFit/>
          </a:bodyPr>
          <a:lstStyle/>
          <a:p>
            <a:r>
              <a:rPr lang="en-US" sz="1200" i="1" dirty="0">
                <a:solidFill>
                  <a:srgbClr val="444444"/>
                </a:solidFill>
                <a:latin typeface="Droid Sans" charset="0"/>
              </a:rPr>
              <a:t>©Will Parson, Chesapeake Bay Program, 2015.</a:t>
            </a:r>
            <a:endParaRPr lang="en-US" sz="1200" dirty="0"/>
          </a:p>
        </p:txBody>
      </p:sp>
      <p:pic>
        <p:nvPicPr>
          <p:cNvPr id="10" name="Picture 9">
            <a:extLst>
              <a:ext uri="{FF2B5EF4-FFF2-40B4-BE49-F238E27FC236}">
                <a16:creationId xmlns:a16="http://schemas.microsoft.com/office/drawing/2014/main" id="{9CC5DBE3-4A3B-4049-8EA0-A8EA3E148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189" y="1621040"/>
            <a:ext cx="3793284" cy="2909135"/>
          </a:xfrm>
          <a:prstGeom prst="rect">
            <a:avLst/>
          </a:prstGeom>
        </p:spPr>
      </p:pic>
      <p:pic>
        <p:nvPicPr>
          <p:cNvPr id="7" name="Picture 6" descr="wave.psd">
            <a:extLst>
              <a:ext uri="{FF2B5EF4-FFF2-40B4-BE49-F238E27FC236}">
                <a16:creationId xmlns:a16="http://schemas.microsoft.com/office/drawing/2014/main" id="{AA7C8AEA-C278-5541-8437-102312D6B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Tree>
    <p:extLst>
      <p:ext uri="{BB962C8B-B14F-4D97-AF65-F5344CB8AC3E}">
        <p14:creationId xmlns:p14="http://schemas.microsoft.com/office/powerpoint/2010/main" val="4098946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28178"/>
          </a:xfrm>
        </p:spPr>
        <p:txBody>
          <a:bodyPr>
            <a:normAutofit/>
          </a:bodyPr>
          <a:lstStyle/>
          <a:p>
            <a:r>
              <a:rPr lang="en-US" sz="3600" dirty="0"/>
              <a:t>Norfolk’s Team</a:t>
            </a:r>
          </a:p>
        </p:txBody>
      </p:sp>
      <p:sp>
        <p:nvSpPr>
          <p:cNvPr id="3" name="Content Placeholder 2"/>
          <p:cNvSpPr>
            <a:spLocks noGrp="1"/>
          </p:cNvSpPr>
          <p:nvPr>
            <p:ph idx="1"/>
          </p:nvPr>
        </p:nvSpPr>
        <p:spPr>
          <a:xfrm>
            <a:off x="628650" y="1447940"/>
            <a:ext cx="6286500" cy="2917825"/>
          </a:xfrm>
        </p:spPr>
        <p:txBody>
          <a:bodyPr>
            <a:normAutofit/>
          </a:bodyPr>
          <a:lstStyle/>
          <a:p>
            <a:r>
              <a:rPr lang="en-US" sz="2000" dirty="0"/>
              <a:t>George Homewood, FAICP CFM, Director of Planning</a:t>
            </a:r>
          </a:p>
          <a:p>
            <a:r>
              <a:rPr lang="en-US" sz="2000" dirty="0"/>
              <a:t>Paula Shea, AICP, Principal Planner</a:t>
            </a:r>
          </a:p>
          <a:p>
            <a:r>
              <a:rPr lang="en-US" sz="2000" dirty="0"/>
              <a:t>Jeremy Sharp, AICP, Principal Planner</a:t>
            </a:r>
          </a:p>
          <a:p>
            <a:r>
              <a:rPr lang="en-US" sz="2000" dirty="0"/>
              <a:t>Steven Pyle, Assistant Emergency Manager</a:t>
            </a:r>
          </a:p>
          <a:p>
            <a:r>
              <a:rPr lang="en-US" sz="2000" dirty="0"/>
              <a:t>Matt </a:t>
            </a:r>
            <a:r>
              <a:rPr lang="en-US" sz="2000" dirty="0" err="1"/>
              <a:t>Straley</a:t>
            </a:r>
            <a:r>
              <a:rPr lang="en-US" sz="2000" dirty="0"/>
              <a:t>, GIS Coordinator</a:t>
            </a:r>
          </a:p>
          <a:p>
            <a:r>
              <a:rPr lang="en-US" sz="2000" dirty="0"/>
              <a:t>Katerina Oskarsson, deputy to the Chief Resilience Officer of 100 Resilient Cities  </a:t>
            </a:r>
          </a:p>
          <a:p>
            <a:endParaRPr lang="en-US" sz="2000" dirty="0"/>
          </a:p>
        </p:txBody>
      </p:sp>
      <p:sp>
        <p:nvSpPr>
          <p:cNvPr id="4" name="TextBox 3"/>
          <p:cNvSpPr txBox="1"/>
          <p:nvPr/>
        </p:nvSpPr>
        <p:spPr>
          <a:xfrm>
            <a:off x="6400796" y="1842435"/>
            <a:ext cx="1733551" cy="369332"/>
          </a:xfrm>
          <a:prstGeom prst="rect">
            <a:avLst/>
          </a:prstGeom>
          <a:noFill/>
        </p:spPr>
        <p:txBody>
          <a:bodyPr wrap="square" rtlCol="0">
            <a:spAutoFit/>
          </a:bodyPr>
          <a:lstStyle/>
          <a:p>
            <a:r>
              <a:rPr lang="en-US" dirty="0">
                <a:solidFill>
                  <a:schemeClr val="accent4">
                    <a:lumMod val="75000"/>
                  </a:schemeClr>
                </a:solidFill>
              </a:rPr>
              <a:t>*Policy Team* </a:t>
            </a:r>
          </a:p>
        </p:txBody>
      </p:sp>
      <p:sp>
        <p:nvSpPr>
          <p:cNvPr id="5" name="TextBox 4"/>
          <p:cNvSpPr txBox="1"/>
          <p:nvPr/>
        </p:nvSpPr>
        <p:spPr>
          <a:xfrm>
            <a:off x="6524616" y="2223435"/>
            <a:ext cx="1609725" cy="369332"/>
          </a:xfrm>
          <a:prstGeom prst="rect">
            <a:avLst/>
          </a:prstGeom>
          <a:noFill/>
        </p:spPr>
        <p:txBody>
          <a:bodyPr wrap="square" rtlCol="0">
            <a:spAutoFit/>
          </a:bodyPr>
          <a:lstStyle/>
          <a:p>
            <a:r>
              <a:rPr lang="en-US" dirty="0">
                <a:solidFill>
                  <a:schemeClr val="accent4">
                    <a:lumMod val="75000"/>
                  </a:schemeClr>
                </a:solidFill>
              </a:rPr>
              <a:t>Policy Team </a:t>
            </a:r>
          </a:p>
        </p:txBody>
      </p:sp>
      <p:sp>
        <p:nvSpPr>
          <p:cNvPr id="6" name="TextBox 5"/>
          <p:cNvSpPr txBox="1"/>
          <p:nvPr/>
        </p:nvSpPr>
        <p:spPr>
          <a:xfrm>
            <a:off x="6524614" y="2672696"/>
            <a:ext cx="1609725" cy="369332"/>
          </a:xfrm>
          <a:prstGeom prst="rect">
            <a:avLst/>
          </a:prstGeom>
          <a:noFill/>
        </p:spPr>
        <p:txBody>
          <a:bodyPr wrap="square" rtlCol="0">
            <a:spAutoFit/>
          </a:bodyPr>
          <a:lstStyle/>
          <a:p>
            <a:r>
              <a:rPr lang="en-US" dirty="0">
                <a:solidFill>
                  <a:schemeClr val="accent4">
                    <a:lumMod val="75000"/>
                  </a:schemeClr>
                </a:solidFill>
              </a:rPr>
              <a:t>Policy Team </a:t>
            </a:r>
          </a:p>
        </p:txBody>
      </p:sp>
      <p:sp>
        <p:nvSpPr>
          <p:cNvPr id="7" name="TextBox 6"/>
          <p:cNvSpPr txBox="1"/>
          <p:nvPr/>
        </p:nvSpPr>
        <p:spPr>
          <a:xfrm>
            <a:off x="6524614" y="3477162"/>
            <a:ext cx="1609725" cy="369332"/>
          </a:xfrm>
          <a:prstGeom prst="rect">
            <a:avLst/>
          </a:prstGeom>
          <a:noFill/>
        </p:spPr>
        <p:txBody>
          <a:bodyPr wrap="square" rtlCol="0">
            <a:spAutoFit/>
          </a:bodyPr>
          <a:lstStyle/>
          <a:p>
            <a:r>
              <a:rPr lang="en-US" dirty="0">
                <a:solidFill>
                  <a:schemeClr val="accent4">
                    <a:lumMod val="75000"/>
                  </a:schemeClr>
                </a:solidFill>
              </a:rPr>
              <a:t>Policy Team </a:t>
            </a:r>
          </a:p>
        </p:txBody>
      </p:sp>
      <p:sp>
        <p:nvSpPr>
          <p:cNvPr id="8" name="TextBox 7"/>
          <p:cNvSpPr txBox="1"/>
          <p:nvPr/>
        </p:nvSpPr>
        <p:spPr>
          <a:xfrm>
            <a:off x="6524621" y="3041790"/>
            <a:ext cx="1609725" cy="369332"/>
          </a:xfrm>
          <a:prstGeom prst="rect">
            <a:avLst/>
          </a:prstGeom>
          <a:noFill/>
        </p:spPr>
        <p:txBody>
          <a:bodyPr wrap="square" rtlCol="0">
            <a:spAutoFit/>
          </a:bodyPr>
          <a:lstStyle/>
          <a:p>
            <a:r>
              <a:rPr lang="en-US" dirty="0">
                <a:solidFill>
                  <a:schemeClr val="accent2">
                    <a:lumMod val="75000"/>
                  </a:schemeClr>
                </a:solidFill>
              </a:rPr>
              <a:t>Mapping Team </a:t>
            </a:r>
          </a:p>
        </p:txBody>
      </p:sp>
      <p:sp>
        <p:nvSpPr>
          <p:cNvPr id="9" name="TextBox 8"/>
          <p:cNvSpPr txBox="1"/>
          <p:nvPr/>
        </p:nvSpPr>
        <p:spPr>
          <a:xfrm>
            <a:off x="6524614" y="1464251"/>
            <a:ext cx="2295531" cy="369332"/>
          </a:xfrm>
          <a:prstGeom prst="rect">
            <a:avLst/>
          </a:prstGeom>
          <a:noFill/>
        </p:spPr>
        <p:txBody>
          <a:bodyPr wrap="square" rtlCol="0">
            <a:spAutoFit/>
          </a:bodyPr>
          <a:lstStyle/>
          <a:p>
            <a:r>
              <a:rPr lang="en-US" dirty="0">
                <a:solidFill>
                  <a:schemeClr val="accent1"/>
                </a:solidFill>
              </a:rPr>
              <a:t>Leadership Team</a:t>
            </a:r>
          </a:p>
        </p:txBody>
      </p:sp>
      <p:sp>
        <p:nvSpPr>
          <p:cNvPr id="10" name="TextBox 9"/>
          <p:cNvSpPr txBox="1"/>
          <p:nvPr/>
        </p:nvSpPr>
        <p:spPr>
          <a:xfrm>
            <a:off x="628651" y="4451490"/>
            <a:ext cx="6286500" cy="1200329"/>
          </a:xfrm>
          <a:prstGeom prst="rect">
            <a:avLst/>
          </a:prstGeom>
          <a:noFill/>
        </p:spPr>
        <p:txBody>
          <a:bodyPr wrap="square" rtlCol="0">
            <a:spAutoFit/>
          </a:bodyPr>
          <a:lstStyle/>
          <a:p>
            <a:r>
              <a:rPr lang="en-US" b="1" dirty="0"/>
              <a:t>Process </a:t>
            </a:r>
          </a:p>
          <a:p>
            <a:pPr marL="285744" indent="-285744">
              <a:buFont typeface="Arial" panose="020B0604020202020204" pitchFamily="34" charset="0"/>
              <a:buChar char="•"/>
            </a:pPr>
            <a:r>
              <a:rPr lang="en-US" dirty="0"/>
              <a:t>1.5 </a:t>
            </a:r>
            <a:r>
              <a:rPr lang="en-US" dirty="0" err="1"/>
              <a:t>hr</a:t>
            </a:r>
            <a:r>
              <a:rPr lang="en-US" dirty="0"/>
              <a:t> initial webinar training with guidebook</a:t>
            </a:r>
          </a:p>
          <a:p>
            <a:pPr marL="285744" indent="-285744">
              <a:buFont typeface="Arial" panose="020B0604020202020204" pitchFamily="34" charset="0"/>
              <a:buChar char="•"/>
            </a:pPr>
            <a:r>
              <a:rPr lang="en-US" dirty="0"/>
              <a:t>Monthly check in web-conference calls (30 min or less)</a:t>
            </a:r>
          </a:p>
          <a:p>
            <a:pPr marL="285744" indent="-285744">
              <a:buFont typeface="Arial" panose="020B0604020202020204" pitchFamily="34" charset="0"/>
              <a:buChar char="•"/>
            </a:pPr>
            <a:r>
              <a:rPr lang="en-US" dirty="0"/>
              <a:t>Average plan took 2 hours to pull policies and score </a:t>
            </a:r>
          </a:p>
        </p:txBody>
      </p:sp>
      <p:sp>
        <p:nvSpPr>
          <p:cNvPr id="11" name="Slide Number Placeholder 10">
            <a:extLst>
              <a:ext uri="{FF2B5EF4-FFF2-40B4-BE49-F238E27FC236}">
                <a16:creationId xmlns:a16="http://schemas.microsoft.com/office/drawing/2014/main" id="{9049E223-0F18-46DE-80D6-F59B644BF399}"/>
              </a:ext>
            </a:extLst>
          </p:cNvPr>
          <p:cNvSpPr>
            <a:spLocks noGrp="1"/>
          </p:cNvSpPr>
          <p:nvPr>
            <p:ph type="sldNum" sz="quarter" idx="12"/>
          </p:nvPr>
        </p:nvSpPr>
        <p:spPr/>
        <p:txBody>
          <a:bodyPr/>
          <a:lstStyle/>
          <a:p>
            <a:fld id="{BC3D2614-8204-4803-84AF-A1212C20E31F}" type="slidenum">
              <a:rPr lang="en-US" smtClean="0"/>
              <a:t>26</a:t>
            </a:fld>
            <a:endParaRPr lang="en-US"/>
          </a:p>
        </p:txBody>
      </p:sp>
      <p:pic>
        <p:nvPicPr>
          <p:cNvPr id="12" name="Picture 11" descr="wave.psd">
            <a:extLst>
              <a:ext uri="{FF2B5EF4-FFF2-40B4-BE49-F238E27FC236}">
                <a16:creationId xmlns:a16="http://schemas.microsoft.com/office/drawing/2014/main" id="{C226840C-3DCF-2945-A3FF-6A37B7EAA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Tree>
    <p:extLst>
      <p:ext uri="{BB962C8B-B14F-4D97-AF65-F5344CB8AC3E}">
        <p14:creationId xmlns:p14="http://schemas.microsoft.com/office/powerpoint/2010/main" val="407468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00456572"/>
              </p:ext>
            </p:extLst>
          </p:nvPr>
        </p:nvGraphicFramePr>
        <p:xfrm>
          <a:off x="234260" y="1004711"/>
          <a:ext cx="5748523" cy="2781300"/>
        </p:xfrm>
        <a:graphic>
          <a:graphicData uri="http://schemas.openxmlformats.org/drawingml/2006/table">
            <a:tbl>
              <a:tblPr firstRow="1" bandRow="1">
                <a:tableStyleId>{5940675A-B579-460E-94D1-54222C63F5DA}</a:tableStyleId>
              </a:tblPr>
              <a:tblGrid>
                <a:gridCol w="1514087">
                  <a:extLst>
                    <a:ext uri="{9D8B030D-6E8A-4147-A177-3AD203B41FA5}">
                      <a16:colId xmlns:a16="http://schemas.microsoft.com/office/drawing/2014/main" val="20000"/>
                    </a:ext>
                  </a:extLst>
                </a:gridCol>
                <a:gridCol w="4234436">
                  <a:extLst>
                    <a:ext uri="{9D8B030D-6E8A-4147-A177-3AD203B41FA5}">
                      <a16:colId xmlns:a16="http://schemas.microsoft.com/office/drawing/2014/main" val="20001"/>
                    </a:ext>
                  </a:extLst>
                </a:gridCol>
              </a:tblGrid>
              <a:tr h="270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mn-lt"/>
                          <a:ea typeface="SimSun" panose="02010600030101010101" pitchFamily="2" charset="-122"/>
                          <a:cs typeface="Times New Roman" panose="02020603050405020304" pitchFamily="18" charset="0"/>
                        </a:rPr>
                        <a:t>Plan Type</a:t>
                      </a:r>
                      <a:endParaRPr lang="en-US" sz="1400" dirty="0">
                        <a:effectLst/>
                        <a:latin typeface="+mn-lt"/>
                        <a:ea typeface="SimSun" panose="02010600030101010101" pitchFamily="2" charset="-122"/>
                        <a:cs typeface="Times New Roman" panose="02020603050405020304" pitchFamily="18" charset="0"/>
                      </a:endParaRPr>
                    </a:p>
                  </a:txBody>
                  <a:tcPr marL="68580" marR="68580" marT="34290" marB="34290">
                    <a:lnL w="12700" cmpd="sng">
                      <a:noFill/>
                    </a:lnL>
                    <a:lnR w="12700" cmpd="sng">
                      <a:noFill/>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effectLst/>
                          <a:latin typeface="+mn-lt"/>
                          <a:ea typeface="SimSun" panose="02010600030101010101" pitchFamily="2" charset="-122"/>
                          <a:cs typeface="Times New Roman" panose="02020603050405020304" pitchFamily="18" charset="0"/>
                        </a:rPr>
                        <a:t>Lists of Plans (Year Adopted)</a:t>
                      </a:r>
                      <a:endParaRPr lang="en-US" sz="1400" dirty="0"/>
                    </a:p>
                  </a:txBody>
                  <a:tcPr marL="68580" marR="68580" marT="34290" marB="34290">
                    <a:lnL w="12700" cmpd="sng">
                      <a:noFill/>
                    </a:lnL>
                    <a:lnR w="12700" cmpd="sng">
                      <a:noFill/>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9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mn-lt"/>
                          <a:ea typeface="SimSun" panose="02010600030101010101" pitchFamily="2" charset="-122"/>
                          <a:cs typeface="Times New Roman" panose="02020603050405020304" pitchFamily="18" charset="0"/>
                        </a:rPr>
                        <a:t>Comprehensive Plan</a:t>
                      </a:r>
                    </a:p>
                  </a:txBody>
                  <a:tcPr marL="68580" marR="68580" marT="34290" marB="34290">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SimSun" panose="02010600030101010101" pitchFamily="2" charset="-122"/>
                          <a:cs typeface="Times New Roman" panose="02020603050405020304" pitchFamily="18" charset="0"/>
                        </a:rPr>
                        <a:t>1. </a:t>
                      </a:r>
                      <a:r>
                        <a:rPr lang="en-US" sz="1400" dirty="0" err="1">
                          <a:effectLst/>
                          <a:latin typeface="+mn-lt"/>
                          <a:ea typeface="SimSun" panose="02010600030101010101" pitchFamily="2" charset="-122"/>
                          <a:cs typeface="Times New Roman" panose="02020603050405020304" pitchFamily="18" charset="0"/>
                        </a:rPr>
                        <a:t>PlaNorfolk</a:t>
                      </a:r>
                      <a:r>
                        <a:rPr lang="en-US" sz="1400" dirty="0">
                          <a:effectLst/>
                          <a:latin typeface="+mn-lt"/>
                          <a:ea typeface="SimSun" panose="02010600030101010101" pitchFamily="2" charset="-122"/>
                          <a:cs typeface="Times New Roman" panose="02020603050405020304" pitchFamily="18" charset="0"/>
                        </a:rPr>
                        <a:t> 2030: The General Plan of the City of Norfolk (2016 update)</a:t>
                      </a:r>
                    </a:p>
                  </a:txBody>
                  <a:tcPr marL="68580" marR="68580" marT="34290" marB="34290">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9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mn-lt"/>
                          <a:ea typeface="SimSun" panose="02010600030101010101" pitchFamily="2" charset="-122"/>
                          <a:cs typeface="Times New Roman" panose="02020603050405020304" pitchFamily="18" charset="0"/>
                        </a:rPr>
                        <a:t>Mitigation Plan</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SimSun" panose="02010600030101010101" pitchFamily="2" charset="-122"/>
                          <a:cs typeface="Times New Roman" panose="02020603050405020304" pitchFamily="18" charset="0"/>
                        </a:rPr>
                        <a:t>2. Hampton Roads Hazard Mitigation Plan (2016)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9646">
                <a:tc>
                  <a:txBody>
                    <a:bodyPr/>
                    <a:lstStyle/>
                    <a:p>
                      <a:endParaRPr lang="en-US" sz="1400" b="1"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effectLst/>
                          <a:latin typeface="+mn-lt"/>
                          <a:ea typeface="SimSun" panose="02010600030101010101" pitchFamily="2" charset="-122"/>
                          <a:cs typeface="Times New Roman" panose="02020603050405020304" pitchFamily="18" charset="0"/>
                        </a:rPr>
                        <a:t>3. Sand Management Plan Guidance Document (2016)</a:t>
                      </a:r>
                      <a:endParaRPr lang="en-US" sz="1400" dirty="0">
                        <a:effectLst/>
                        <a:latin typeface="+mn-lt"/>
                        <a:ea typeface="SimSun" panose="02010600030101010101" pitchFamily="2" charset="-122"/>
                        <a:cs typeface="Times New Roman" panose="02020603050405020304" pitchFamily="18"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9646">
                <a:tc>
                  <a:txBody>
                    <a:bodyPr/>
                    <a:lstStyle/>
                    <a:p>
                      <a:r>
                        <a:rPr lang="en-US" sz="1400" b="1" dirty="0"/>
                        <a:t>Resilience Plan</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ea typeface="SimSun" panose="02010600030101010101" pitchFamily="2" charset="-122"/>
                          <a:cs typeface="Times New Roman" panose="02020603050405020304" pitchFamily="18" charset="0"/>
                        </a:rPr>
                        <a:t>4. Norfolk Vision 2100 (2016) Rockefeller Foundation</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0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mn-lt"/>
                          <a:ea typeface="SimSun" panose="02010600030101010101" pitchFamily="2" charset="-122"/>
                          <a:cs typeface="Times New Roman" panose="02020603050405020304" pitchFamily="18" charset="0"/>
                        </a:rPr>
                        <a:t>Small Area Plans</a:t>
                      </a:r>
                    </a:p>
                    <a:p>
                      <a:endParaRPr lang="en-US" sz="1400" b="1"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SimSun" panose="02010600030101010101" pitchFamily="2" charset="-122"/>
                          <a:cs typeface="Times New Roman" panose="02020603050405020304" pitchFamily="18" charset="0"/>
                        </a:rPr>
                        <a:t>5. Downtown Arts and Design District Revitalization Strategy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SimSun" panose="02010600030101010101" pitchFamily="2" charset="-122"/>
                          <a:cs typeface="Times New Roman" panose="02020603050405020304" pitchFamily="18" charset="0"/>
                        </a:rPr>
                        <a:t>6. Military Circle / Military Highway Urban Development Area: A Vision for the Future (2017)</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effectLst/>
                        <a:latin typeface="+mn-lt"/>
                        <a:ea typeface="SimSun" panose="02010600030101010101" pitchFamily="2" charset="-122"/>
                        <a:cs typeface="Times New Roman" panose="02020603050405020304" pitchFamily="18" charset="0"/>
                      </a:endParaRPr>
                    </a:p>
                  </a:txBody>
                  <a:tcPr marL="68580" marR="68580" marT="34290" marB="34290">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SimSun" panose="02010600030101010101" pitchFamily="2" charset="-122"/>
                        <a:cs typeface="Times New Roman" panose="02020603050405020304" pitchFamily="18" charset="0"/>
                      </a:endParaRPr>
                    </a:p>
                  </a:txBody>
                  <a:tcPr marL="68580" marR="68580" marT="34290" marB="34290">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7" name="Rectangle 6"/>
          <p:cNvSpPr/>
          <p:nvPr/>
        </p:nvSpPr>
        <p:spPr>
          <a:xfrm>
            <a:off x="807829" y="375910"/>
            <a:ext cx="4311308" cy="400110"/>
          </a:xfrm>
          <a:prstGeom prst="rect">
            <a:avLst/>
          </a:prstGeom>
        </p:spPr>
        <p:txBody>
          <a:bodyPr wrap="none">
            <a:spAutoFit/>
          </a:bodyPr>
          <a:lstStyle/>
          <a:p>
            <a:pPr>
              <a:spcAft>
                <a:spcPts val="750"/>
              </a:spcAft>
            </a:pPr>
            <a:r>
              <a:rPr lang="en-US" sz="1500" dirty="0">
                <a:ea typeface="SimSun" panose="02010600030101010101" pitchFamily="2" charset="-122"/>
                <a:cs typeface="Times New Roman" panose="02020603050405020304" pitchFamily="18" charset="0"/>
              </a:rPr>
              <a:t>   </a:t>
            </a:r>
            <a:r>
              <a:rPr lang="en-US" sz="2000" dirty="0">
                <a:ea typeface="SimSun" panose="02010600030101010101" pitchFamily="2" charset="-122"/>
                <a:cs typeface="Times New Roman" panose="02020603050405020304" pitchFamily="18" charset="0"/>
              </a:rPr>
              <a:t>Network of Plans in the City of Norfolk</a:t>
            </a:r>
            <a:endParaRPr lang="en-US" sz="2000" i="1" dirty="0">
              <a:ea typeface="SimSun" panose="02010600030101010101" pitchFamily="2" charset="-122"/>
              <a:cs typeface="Times New Roman" panose="02020603050405020304" pitchFamily="18" charset="0"/>
            </a:endParaRPr>
          </a:p>
        </p:txBody>
      </p:sp>
      <p:pic>
        <p:nvPicPr>
          <p:cNvPr id="8" name="Picture 7"/>
          <p:cNvPicPr>
            <a:picLocks noChangeAspect="1"/>
          </p:cNvPicPr>
          <p:nvPr/>
        </p:nvPicPr>
        <p:blipFill rotWithShape="1">
          <a:blip r:embed="rId2"/>
          <a:srcRect l="30595" t="13238" r="28691" b="4667"/>
          <a:stretch/>
        </p:blipFill>
        <p:spPr>
          <a:xfrm>
            <a:off x="6223465" y="1478439"/>
            <a:ext cx="2852357" cy="3594637"/>
          </a:xfrm>
          <a:prstGeom prst="rect">
            <a:avLst/>
          </a:prstGeom>
        </p:spPr>
      </p:pic>
      <p:sp>
        <p:nvSpPr>
          <p:cNvPr id="9" name="Rectangle 16"/>
          <p:cNvSpPr>
            <a:spLocks noChangeArrowheads="1"/>
          </p:cNvSpPr>
          <p:nvPr/>
        </p:nvSpPr>
        <p:spPr bwMode="auto">
          <a:xfrm>
            <a:off x="7190865" y="5073796"/>
            <a:ext cx="139275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err="1">
                <a:ea typeface="SimSun" panose="02010600030101010101" pitchFamily="2" charset="-122"/>
                <a:cs typeface="Times New Roman" panose="02020603050405020304" pitchFamily="18" charset="0"/>
              </a:rPr>
              <a:t>PlaNorfolk</a:t>
            </a:r>
            <a:r>
              <a:rPr lang="en-US" sz="1400" dirty="0">
                <a:ea typeface="SimSun" panose="02010600030101010101" pitchFamily="2" charset="-122"/>
                <a:cs typeface="Times New Roman" panose="02020603050405020304" pitchFamily="18" charset="0"/>
              </a:rPr>
              <a:t> 2030 </a:t>
            </a:r>
            <a:endParaRPr lang="en-US" sz="1400" dirty="0"/>
          </a:p>
        </p:txBody>
      </p:sp>
      <p:sp>
        <p:nvSpPr>
          <p:cNvPr id="11" name="Rectangle 10"/>
          <p:cNvSpPr/>
          <p:nvPr/>
        </p:nvSpPr>
        <p:spPr>
          <a:xfrm>
            <a:off x="236541" y="5809704"/>
            <a:ext cx="1657249" cy="307777"/>
          </a:xfrm>
          <a:prstGeom prst="rect">
            <a:avLst/>
          </a:prstGeom>
        </p:spPr>
        <p:txBody>
          <a:bodyPr wrap="none">
            <a:spAutoFit/>
          </a:bodyPr>
          <a:lstStyle/>
          <a:p>
            <a:r>
              <a:rPr lang="en-US" sz="1400" dirty="0">
                <a:ea typeface="SimSun" panose="02010600030101010101" pitchFamily="2" charset="-122"/>
                <a:cs typeface="Times New Roman" panose="02020603050405020304" pitchFamily="18" charset="0"/>
              </a:rPr>
              <a:t>Norfolk Vision 2100 </a:t>
            </a:r>
            <a:endParaRPr lang="en-US" sz="1400" dirty="0"/>
          </a:p>
        </p:txBody>
      </p:sp>
      <p:pic>
        <p:nvPicPr>
          <p:cNvPr id="13" name="Picture 12"/>
          <p:cNvPicPr>
            <a:picLocks noChangeAspect="1"/>
          </p:cNvPicPr>
          <p:nvPr/>
        </p:nvPicPr>
        <p:blipFill rotWithShape="1">
          <a:blip r:embed="rId3"/>
          <a:srcRect l="23787" t="11651" r="20068" b="11143"/>
          <a:stretch/>
        </p:blipFill>
        <p:spPr>
          <a:xfrm>
            <a:off x="2024743" y="3696424"/>
            <a:ext cx="2471057" cy="2123753"/>
          </a:xfrm>
          <a:prstGeom prst="rect">
            <a:avLst/>
          </a:prstGeom>
          <a:ln>
            <a:solidFill>
              <a:schemeClr val="bg1">
                <a:lumMod val="75000"/>
              </a:schemeClr>
            </a:solidFill>
          </a:ln>
        </p:spPr>
      </p:pic>
      <p:sp>
        <p:nvSpPr>
          <p:cNvPr id="14" name="Rectangle 13"/>
          <p:cNvSpPr/>
          <p:nvPr/>
        </p:nvSpPr>
        <p:spPr>
          <a:xfrm>
            <a:off x="2084615" y="5817864"/>
            <a:ext cx="2408801" cy="523220"/>
          </a:xfrm>
          <a:prstGeom prst="rect">
            <a:avLst/>
          </a:prstGeom>
        </p:spPr>
        <p:txBody>
          <a:bodyPr wrap="none">
            <a:spAutoFit/>
          </a:bodyPr>
          <a:lstStyle/>
          <a:p>
            <a:r>
              <a:rPr lang="en-US" sz="1400" dirty="0">
                <a:ea typeface="SimSun" panose="02010600030101010101" pitchFamily="2" charset="-122"/>
                <a:cs typeface="Times New Roman" panose="02020603050405020304" pitchFamily="18" charset="0"/>
              </a:rPr>
              <a:t>Downtown Arts and Design </a:t>
            </a:r>
          </a:p>
          <a:p>
            <a:r>
              <a:rPr lang="en-US" sz="1400" dirty="0">
                <a:ea typeface="SimSun" panose="02010600030101010101" pitchFamily="2" charset="-122"/>
                <a:cs typeface="Times New Roman" panose="02020603050405020304" pitchFamily="18" charset="0"/>
              </a:rPr>
              <a:t>District Revitalization Strategy </a:t>
            </a:r>
            <a:endParaRPr lang="en-US" sz="1400" dirty="0"/>
          </a:p>
        </p:txBody>
      </p:sp>
      <p:pic>
        <p:nvPicPr>
          <p:cNvPr id="15" name="Picture 14"/>
          <p:cNvPicPr>
            <a:picLocks noChangeAspect="1"/>
          </p:cNvPicPr>
          <p:nvPr/>
        </p:nvPicPr>
        <p:blipFill rotWithShape="1">
          <a:blip r:embed="rId4"/>
          <a:srcRect l="32460" t="15969" r="33333" b="12667"/>
          <a:stretch/>
        </p:blipFill>
        <p:spPr>
          <a:xfrm>
            <a:off x="4548724" y="3699054"/>
            <a:ext cx="1621817" cy="2114759"/>
          </a:xfrm>
          <a:prstGeom prst="rect">
            <a:avLst/>
          </a:prstGeom>
          <a:ln>
            <a:solidFill>
              <a:schemeClr val="bg1">
                <a:lumMod val="75000"/>
              </a:schemeClr>
            </a:solidFill>
          </a:ln>
        </p:spPr>
      </p:pic>
      <p:sp>
        <p:nvSpPr>
          <p:cNvPr id="16" name="Rectangle 15"/>
          <p:cNvSpPr/>
          <p:nvPr/>
        </p:nvSpPr>
        <p:spPr>
          <a:xfrm>
            <a:off x="4540703" y="5809704"/>
            <a:ext cx="1936428" cy="523220"/>
          </a:xfrm>
          <a:prstGeom prst="rect">
            <a:avLst/>
          </a:prstGeom>
        </p:spPr>
        <p:txBody>
          <a:bodyPr wrap="none">
            <a:spAutoFit/>
          </a:bodyPr>
          <a:lstStyle/>
          <a:p>
            <a:r>
              <a:rPr lang="en-US" sz="1400" dirty="0">
                <a:ea typeface="SimSun" panose="02010600030101010101" pitchFamily="2" charset="-122"/>
                <a:cs typeface="Times New Roman" panose="02020603050405020304" pitchFamily="18" charset="0"/>
              </a:rPr>
              <a:t>Hampton Roads Hazard </a:t>
            </a:r>
          </a:p>
          <a:p>
            <a:r>
              <a:rPr lang="en-US" sz="1400" dirty="0">
                <a:ea typeface="SimSun" panose="02010600030101010101" pitchFamily="2" charset="-122"/>
                <a:cs typeface="Times New Roman" panose="02020603050405020304" pitchFamily="18" charset="0"/>
              </a:rPr>
              <a:t>Mitigation Plan </a:t>
            </a:r>
            <a:endParaRPr lang="en-US" sz="1400" dirty="0"/>
          </a:p>
        </p:txBody>
      </p:sp>
      <p:pic>
        <p:nvPicPr>
          <p:cNvPr id="17" name="Picture 16"/>
          <p:cNvPicPr>
            <a:picLocks noChangeAspect="1"/>
          </p:cNvPicPr>
          <p:nvPr/>
        </p:nvPicPr>
        <p:blipFill rotWithShape="1">
          <a:blip r:embed="rId5"/>
          <a:srcRect l="60238" t="37429" r="27381" b="41111"/>
          <a:stretch/>
        </p:blipFill>
        <p:spPr>
          <a:xfrm>
            <a:off x="25153" y="3693118"/>
            <a:ext cx="1953770" cy="2116586"/>
          </a:xfrm>
          <a:prstGeom prst="rect">
            <a:avLst/>
          </a:prstGeom>
          <a:ln>
            <a:solidFill>
              <a:schemeClr val="bg1">
                <a:lumMod val="75000"/>
              </a:schemeClr>
            </a:solidFill>
          </a:ln>
        </p:spPr>
      </p:pic>
    </p:spTree>
    <p:extLst>
      <p:ext uri="{BB962C8B-B14F-4D97-AF65-F5344CB8AC3E}">
        <p14:creationId xmlns:p14="http://schemas.microsoft.com/office/powerpoint/2010/main" val="393135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77487" y="350800"/>
            <a:ext cx="3779318" cy="1200329"/>
          </a:xfrm>
          <a:prstGeom prst="rect">
            <a:avLst/>
          </a:prstGeom>
        </p:spPr>
        <p:txBody>
          <a:bodyPr wrap="square">
            <a:spAutoFit/>
          </a:bodyPr>
          <a:lstStyle/>
          <a:p>
            <a:r>
              <a:rPr lang="en-US" dirty="0">
                <a:solidFill>
                  <a:srgbClr val="444444"/>
                </a:solidFill>
                <a:latin typeface="Droid Sans" charset="0"/>
              </a:rPr>
              <a:t>Norfolk, Virginia's Vision 2100 includes land use strategies to reduce vulnerability to coastal floods and sea level rise. </a:t>
            </a:r>
            <a:endParaRPr lang="en-US" dirty="0"/>
          </a:p>
        </p:txBody>
      </p:sp>
      <p:sp>
        <p:nvSpPr>
          <p:cNvPr id="21" name="Rectangle 20"/>
          <p:cNvSpPr/>
          <p:nvPr/>
        </p:nvSpPr>
        <p:spPr>
          <a:xfrm>
            <a:off x="754217" y="5610574"/>
            <a:ext cx="2849754" cy="338554"/>
          </a:xfrm>
          <a:prstGeom prst="rect">
            <a:avLst/>
          </a:prstGeom>
        </p:spPr>
        <p:txBody>
          <a:bodyPr wrap="none">
            <a:spAutoFit/>
          </a:bodyPr>
          <a:lstStyle/>
          <a:p>
            <a:r>
              <a:rPr lang="en-US" sz="1600" dirty="0">
                <a:solidFill>
                  <a:srgbClr val="444444"/>
                </a:solidFill>
                <a:latin typeface="Droid Sans" charset="0"/>
              </a:rPr>
              <a:t>Adapted from </a:t>
            </a:r>
            <a:r>
              <a:rPr lang="en-US" sz="1600" dirty="0" err="1">
                <a:solidFill>
                  <a:srgbClr val="444444"/>
                </a:solidFill>
                <a:latin typeface="Droid Sans" charset="0"/>
              </a:rPr>
              <a:t>www.norfolk.gov</a:t>
            </a:r>
            <a:r>
              <a:rPr lang="en-US" sz="1600" dirty="0">
                <a:solidFill>
                  <a:srgbClr val="444444"/>
                </a:solidFill>
                <a:latin typeface="Droid Sans" charset="0"/>
              </a:rPr>
              <a:t>.</a:t>
            </a:r>
            <a:endParaRPr lang="en-US" sz="16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87" y="1731749"/>
            <a:ext cx="3421902" cy="3698205"/>
          </a:xfrm>
          <a:prstGeom prst="rect">
            <a:avLst/>
          </a:prstGeom>
        </p:spPr>
      </p:pic>
      <p:pic>
        <p:nvPicPr>
          <p:cNvPr id="3" name="Picture 2">
            <a:extLst>
              <a:ext uri="{FF2B5EF4-FFF2-40B4-BE49-F238E27FC236}">
                <a16:creationId xmlns:a16="http://schemas.microsoft.com/office/drawing/2014/main" id="{0B3D8B98-D5A6-6B41-88D3-C630E5794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05" y="1207910"/>
            <a:ext cx="4586944" cy="4906433"/>
          </a:xfrm>
          <a:prstGeom prst="rect">
            <a:avLst/>
          </a:prstGeom>
        </p:spPr>
      </p:pic>
    </p:spTree>
    <p:extLst>
      <p:ext uri="{BB962C8B-B14F-4D97-AF65-F5344CB8AC3E}">
        <p14:creationId xmlns:p14="http://schemas.microsoft.com/office/powerpoint/2010/main" val="1192202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e.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5222"/>
            <a:ext cx="9144000" cy="762778"/>
          </a:xfrm>
          <a:prstGeom prst="rect">
            <a:avLst/>
          </a:prstGeom>
        </p:spPr>
      </p:pic>
      <p:sp>
        <p:nvSpPr>
          <p:cNvPr id="3" name="TextBox 2"/>
          <p:cNvSpPr txBox="1"/>
          <p:nvPr/>
        </p:nvSpPr>
        <p:spPr>
          <a:xfrm>
            <a:off x="466129" y="2018376"/>
            <a:ext cx="8211743" cy="3600986"/>
          </a:xfrm>
          <a:prstGeom prst="rect">
            <a:avLst/>
          </a:prstGeom>
          <a:noFill/>
        </p:spPr>
        <p:txBody>
          <a:bodyPr wrap="square" rtlCol="0">
            <a:spAutoFit/>
          </a:bodyPr>
          <a:lstStyle/>
          <a:p>
            <a:pPr marL="214313" indent="-214313">
              <a:buFont typeface="Arial" panose="020B0604020202020204" pitchFamily="34" charset="0"/>
              <a:buChar char="•"/>
            </a:pPr>
            <a:r>
              <a:rPr lang="en-US" sz="2000" dirty="0"/>
              <a:t>“The Resilience Scorecard was a </a:t>
            </a:r>
            <a:r>
              <a:rPr lang="en-US" sz="2000" u="sng" dirty="0"/>
              <a:t>great tool to allow us to evaluate our existing plans and policies</a:t>
            </a:r>
            <a:r>
              <a:rPr lang="en-US" sz="2000" dirty="0"/>
              <a:t>...Following our participation in scoring Norfolk’s plan, we </a:t>
            </a:r>
            <a:r>
              <a:rPr lang="en-US" sz="2000" u="sng" dirty="0"/>
              <a:t>undertook a major plan amendment to more fully incorporate our Hazard Mitigation Plan as a key element in our comprehensive plan</a:t>
            </a:r>
            <a:r>
              <a:rPr lang="en-US" sz="2000" dirty="0"/>
              <a:t>.  As we kick off the </a:t>
            </a:r>
            <a:r>
              <a:rPr lang="en-US" sz="2000" u="sng" dirty="0"/>
              <a:t>drafting of our next comprehensive plan later this year, we plan to revisit our scores from the Resilience Scorecard to better guide future development and investments</a:t>
            </a:r>
            <a:r>
              <a:rPr lang="en-US" sz="2000" dirty="0"/>
              <a:t>.” </a:t>
            </a:r>
          </a:p>
          <a:p>
            <a:pPr marL="214313" indent="-214313">
              <a:buFont typeface="Arial" panose="020B0604020202020204" pitchFamily="34" charset="0"/>
              <a:buChar char="•"/>
            </a:pPr>
            <a:endParaRPr lang="en-US" sz="2000" u="sng" dirty="0"/>
          </a:p>
          <a:p>
            <a:r>
              <a:rPr lang="en-US" sz="2000" dirty="0"/>
              <a:t>     – George Homewood, FAICP, CFM, Planning Director, City of Norfolk</a:t>
            </a:r>
          </a:p>
          <a:p>
            <a:endParaRPr lang="en-US" sz="1200" dirty="0"/>
          </a:p>
          <a:p>
            <a:endParaRPr lang="en-US" sz="1200" dirty="0"/>
          </a:p>
          <a:p>
            <a:pPr marL="214313" indent="-214313">
              <a:buFont typeface="Arial" panose="020B0604020202020204" pitchFamily="34" charset="0"/>
              <a:buChar char="•"/>
            </a:pPr>
            <a:endParaRPr lang="en-US" sz="1200" dirty="0"/>
          </a:p>
          <a:p>
            <a:pPr marL="214313" indent="-214313">
              <a:buFont typeface="Arial" panose="020B0604020202020204" pitchFamily="34" charset="0"/>
              <a:buChar char="•"/>
            </a:pPr>
            <a:endParaRPr lang="en-US" sz="1200" dirty="0"/>
          </a:p>
        </p:txBody>
      </p:sp>
      <p:sp>
        <p:nvSpPr>
          <p:cNvPr id="7" name="Rectangle 6"/>
          <p:cNvSpPr/>
          <p:nvPr/>
        </p:nvSpPr>
        <p:spPr>
          <a:xfrm>
            <a:off x="466129" y="1249511"/>
            <a:ext cx="7640392" cy="415498"/>
          </a:xfrm>
          <a:prstGeom prst="rect">
            <a:avLst/>
          </a:prstGeom>
        </p:spPr>
        <p:txBody>
          <a:bodyPr wrap="square">
            <a:spAutoFit/>
          </a:bodyPr>
          <a:lstStyle/>
          <a:p>
            <a:pPr algn="ctr"/>
            <a:r>
              <a:rPr lang="en-US" sz="2100" b="1" dirty="0">
                <a:latin typeface="+mj-lt"/>
              </a:rPr>
              <a:t>Project Impact</a:t>
            </a:r>
          </a:p>
        </p:txBody>
      </p:sp>
    </p:spTree>
    <p:extLst>
      <p:ext uri="{BB962C8B-B14F-4D97-AF65-F5344CB8AC3E}">
        <p14:creationId xmlns:p14="http://schemas.microsoft.com/office/powerpoint/2010/main" val="414631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0" y="152402"/>
            <a:ext cx="9101465" cy="95410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algn="ctr" eaLnBrk="1" hangingPunct="1"/>
            <a:r>
              <a:rPr lang="en-US" sz="2800" dirty="0">
                <a:solidFill>
                  <a:srgbClr val="000000"/>
                </a:solidFill>
              </a:rPr>
              <a:t>Before Hurricane Sandy: Opposing Intentions? </a:t>
            </a:r>
          </a:p>
          <a:p>
            <a:pPr eaLnBrk="1" hangingPunct="1"/>
            <a:endParaRPr lang="en-US" sz="2800" b="1" dirty="0"/>
          </a:p>
        </p:txBody>
      </p:sp>
      <p:sp>
        <p:nvSpPr>
          <p:cNvPr id="19459" name="TextBox 3"/>
          <p:cNvSpPr txBox="1">
            <a:spLocks noChangeArrowheads="1"/>
          </p:cNvSpPr>
          <p:nvPr/>
        </p:nvSpPr>
        <p:spPr bwMode="auto">
          <a:xfrm>
            <a:off x="387140" y="3754209"/>
            <a:ext cx="244451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r>
              <a:rPr lang="en-US" sz="2000" dirty="0"/>
              <a:t>100-year floodplain &amp;</a:t>
            </a:r>
          </a:p>
          <a:p>
            <a:pPr eaLnBrk="1" hangingPunct="1"/>
            <a:r>
              <a:rPr lang="en-US" sz="2000" dirty="0"/>
              <a:t>severe repetitive loss </a:t>
            </a:r>
          </a:p>
          <a:p>
            <a:pPr eaLnBrk="1" hangingPunct="1"/>
            <a:r>
              <a:rPr lang="en-US" sz="2000" dirty="0"/>
              <a:t>designation</a:t>
            </a:r>
          </a:p>
          <a:p>
            <a:pPr eaLnBrk="1" hangingPunct="1"/>
            <a:endParaRPr lang="en-US" dirty="0"/>
          </a:p>
        </p:txBody>
      </p:sp>
      <p:pic>
        <p:nvPicPr>
          <p:cNvPr id="1946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0732" y="1353720"/>
            <a:ext cx="4278324" cy="4291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extBox 12"/>
          <p:cNvSpPr txBox="1">
            <a:spLocks noChangeArrowheads="1"/>
          </p:cNvSpPr>
          <p:nvPr/>
        </p:nvSpPr>
        <p:spPr bwMode="auto">
          <a:xfrm>
            <a:off x="885503" y="5637893"/>
            <a:ext cx="29884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r>
              <a:rPr lang="en-US" dirty="0"/>
              <a:t>Hazard Mitigation Plan</a:t>
            </a:r>
          </a:p>
        </p:txBody>
      </p:sp>
      <p:sp>
        <p:nvSpPr>
          <p:cNvPr id="19463" name="TextBox 13"/>
          <p:cNvSpPr txBox="1">
            <a:spLocks noChangeArrowheads="1"/>
          </p:cNvSpPr>
          <p:nvPr/>
        </p:nvSpPr>
        <p:spPr bwMode="auto">
          <a:xfrm>
            <a:off x="5227514" y="5618381"/>
            <a:ext cx="27387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eaLnBrk="1" hangingPunct="1"/>
            <a:r>
              <a:rPr lang="en-US" dirty="0"/>
              <a:t>Comprehensive Plan</a:t>
            </a:r>
          </a:p>
        </p:txBody>
      </p:sp>
      <p:sp>
        <p:nvSpPr>
          <p:cNvPr id="2" name="Slide Number Placeholder 1">
            <a:extLst>
              <a:ext uri="{FF2B5EF4-FFF2-40B4-BE49-F238E27FC236}">
                <a16:creationId xmlns:a16="http://schemas.microsoft.com/office/drawing/2014/main" id="{39E38927-BF21-4453-B591-A849845F5F01}"/>
              </a:ext>
            </a:extLst>
          </p:cNvPr>
          <p:cNvSpPr>
            <a:spLocks noGrp="1"/>
          </p:cNvSpPr>
          <p:nvPr>
            <p:ph type="sldNum" sz="quarter" idx="12"/>
          </p:nvPr>
        </p:nvSpPr>
        <p:spPr/>
        <p:txBody>
          <a:bodyPr/>
          <a:lstStyle/>
          <a:p>
            <a:fld id="{BC3D2614-8204-4803-84AF-A1212C20E31F}" type="slidenum">
              <a:rPr lang="en-US" smtClean="0"/>
              <a:t>3</a:t>
            </a:fld>
            <a:endParaRPr lang="en-US"/>
          </a:p>
        </p:txBody>
      </p:sp>
      <p:grpSp>
        <p:nvGrpSpPr>
          <p:cNvPr id="7" name="Group 6">
            <a:extLst>
              <a:ext uri="{FF2B5EF4-FFF2-40B4-BE49-F238E27FC236}">
                <a16:creationId xmlns:a16="http://schemas.microsoft.com/office/drawing/2014/main" id="{9C66BD56-724F-4ED1-94B8-0B20C9805A14}"/>
              </a:ext>
            </a:extLst>
          </p:cNvPr>
          <p:cNvGrpSpPr/>
          <p:nvPr/>
        </p:nvGrpSpPr>
        <p:grpSpPr>
          <a:xfrm>
            <a:off x="208721" y="1142764"/>
            <a:ext cx="4342010" cy="4475617"/>
            <a:chOff x="208722" y="1169813"/>
            <a:chExt cx="4342010" cy="4475617"/>
          </a:xfrm>
        </p:grpSpPr>
        <p:pic>
          <p:nvPicPr>
            <p:cNvPr id="19457" name="Picture 1"/>
            <p:cNvPicPr>
              <a:picLocks noChangeAspect="1"/>
            </p:cNvPicPr>
            <p:nvPr/>
          </p:nvPicPr>
          <p:blipFill rotWithShape="1">
            <a:blip r:embed="rId3">
              <a:extLst>
                <a:ext uri="{28A0092B-C50C-407E-A947-70E740481C1C}">
                  <a14:useLocalDpi xmlns:a14="http://schemas.microsoft.com/office/drawing/2010/main" val="0"/>
                </a:ext>
              </a:extLst>
            </a:blip>
            <a:srcRect t="-5574"/>
            <a:stretch/>
          </p:blipFill>
          <p:spPr bwMode="auto">
            <a:xfrm>
              <a:off x="208722" y="1169813"/>
              <a:ext cx="4342010" cy="447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963771A-D6B2-4184-A12C-9AA40067F8BB}"/>
                </a:ext>
              </a:extLst>
            </p:cNvPr>
            <p:cNvCxnSpPr>
              <a:cxnSpLocks/>
            </p:cNvCxnSpPr>
            <p:nvPr/>
          </p:nvCxnSpPr>
          <p:spPr>
            <a:xfrm>
              <a:off x="308113" y="1403415"/>
              <a:ext cx="4164496" cy="0"/>
            </a:xfrm>
            <a:prstGeom prst="line">
              <a:avLst/>
            </a:prstGeom>
          </p:spPr>
          <p:style>
            <a:lnRef idx="1">
              <a:schemeClr val="dk1"/>
            </a:lnRef>
            <a:fillRef idx="0">
              <a:schemeClr val="dk1"/>
            </a:fillRef>
            <a:effectRef idx="0">
              <a:schemeClr val="dk1"/>
            </a:effectRef>
            <a:fontRef idx="minor">
              <a:schemeClr val="tx1"/>
            </a:fontRef>
          </p:style>
        </p:cxnSp>
      </p:grpSp>
      <p:cxnSp>
        <p:nvCxnSpPr>
          <p:cNvPr id="12" name="Straight Arrow Connector 11">
            <a:extLst>
              <a:ext uri="{FF2B5EF4-FFF2-40B4-BE49-F238E27FC236}">
                <a16:creationId xmlns:a16="http://schemas.microsoft.com/office/drawing/2014/main" id="{7DEA79B0-BBFA-924A-B311-841AE2DCF1C7}"/>
              </a:ext>
            </a:extLst>
          </p:cNvPr>
          <p:cNvCxnSpPr>
            <a:cxnSpLocks/>
          </p:cNvCxnSpPr>
          <p:nvPr/>
        </p:nvCxnSpPr>
        <p:spPr>
          <a:xfrm flipV="1">
            <a:off x="1196788" y="2246041"/>
            <a:ext cx="515415" cy="16132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116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FEDA3F-7BAC-2D41-A5DF-12F7FDC01CB0}"/>
              </a:ext>
            </a:extLst>
          </p:cNvPr>
          <p:cNvSpPr>
            <a:spLocks noGrp="1"/>
          </p:cNvSpPr>
          <p:nvPr>
            <p:ph type="sldNum" sz="quarter" idx="12"/>
          </p:nvPr>
        </p:nvSpPr>
        <p:spPr/>
        <p:txBody>
          <a:bodyPr/>
          <a:lstStyle/>
          <a:p>
            <a:fld id="{BC3D2614-8204-4803-84AF-A1212C20E31F}" type="slidenum">
              <a:rPr lang="en-US" smtClean="0"/>
              <a:t>30</a:t>
            </a:fld>
            <a:endParaRPr lang="en-US"/>
          </a:p>
        </p:txBody>
      </p:sp>
      <p:pic>
        <p:nvPicPr>
          <p:cNvPr id="6" name="Picture 5">
            <a:extLst>
              <a:ext uri="{FF2B5EF4-FFF2-40B4-BE49-F238E27FC236}">
                <a16:creationId xmlns:a16="http://schemas.microsoft.com/office/drawing/2014/main" id="{E32176CB-117B-9A47-813C-EE9DED748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594" y="-253723"/>
            <a:ext cx="4415756" cy="7153286"/>
          </a:xfrm>
          <a:prstGeom prst="rect">
            <a:avLst/>
          </a:prstGeom>
        </p:spPr>
      </p:pic>
      <p:sp>
        <p:nvSpPr>
          <p:cNvPr id="8" name="TextBox 7">
            <a:extLst>
              <a:ext uri="{FF2B5EF4-FFF2-40B4-BE49-F238E27FC236}">
                <a16:creationId xmlns:a16="http://schemas.microsoft.com/office/drawing/2014/main" id="{2352107F-70A7-B846-A420-F6FF8C93CE9A}"/>
              </a:ext>
            </a:extLst>
          </p:cNvPr>
          <p:cNvSpPr txBox="1"/>
          <p:nvPr/>
        </p:nvSpPr>
        <p:spPr>
          <a:xfrm>
            <a:off x="162656" y="1753260"/>
            <a:ext cx="4067973" cy="1569660"/>
          </a:xfrm>
          <a:prstGeom prst="rect">
            <a:avLst/>
          </a:prstGeom>
          <a:noFill/>
        </p:spPr>
        <p:txBody>
          <a:bodyPr wrap="none" rtlCol="0">
            <a:spAutoFit/>
          </a:bodyPr>
          <a:lstStyle/>
          <a:p>
            <a:r>
              <a:rPr lang="en-US" sz="2400" b="1" dirty="0"/>
              <a:t>Norfolk, VA:</a:t>
            </a:r>
          </a:p>
          <a:p>
            <a:r>
              <a:rPr lang="en-US" sz="2400" dirty="0"/>
              <a:t>Changes to plans, policies, and </a:t>
            </a:r>
          </a:p>
          <a:p>
            <a:r>
              <a:rPr lang="en-US" sz="2400" dirty="0"/>
              <a:t>development regulations and </a:t>
            </a:r>
          </a:p>
          <a:p>
            <a:r>
              <a:rPr lang="en-US" sz="2400" dirty="0"/>
              <a:t>investments</a:t>
            </a:r>
          </a:p>
        </p:txBody>
      </p:sp>
    </p:spTree>
    <p:extLst>
      <p:ext uri="{BB962C8B-B14F-4D97-AF65-F5344CB8AC3E}">
        <p14:creationId xmlns:p14="http://schemas.microsoft.com/office/powerpoint/2010/main" val="1294984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ve.psd">
            <a:extLst>
              <a:ext uri="{FF2B5EF4-FFF2-40B4-BE49-F238E27FC236}">
                <a16:creationId xmlns:a16="http://schemas.microsoft.com/office/drawing/2014/main" id="{F2A8E86C-5A49-4070-966C-380D75F3F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3" name="Title 2"/>
          <p:cNvSpPr>
            <a:spLocks noGrp="1"/>
          </p:cNvSpPr>
          <p:nvPr>
            <p:ph type="title"/>
          </p:nvPr>
        </p:nvSpPr>
        <p:spPr>
          <a:xfrm>
            <a:off x="822055" y="1435838"/>
            <a:ext cx="8682860" cy="1325563"/>
          </a:xfrm>
        </p:spPr>
        <p:txBody>
          <a:bodyPr>
            <a:normAutofit fontScale="90000"/>
          </a:bodyPr>
          <a:lstStyle/>
          <a:p>
            <a:r>
              <a:rPr lang="en-US" dirty="0"/>
              <a:t>Thank you</a:t>
            </a:r>
            <a:br>
              <a:rPr lang="en-US" dirty="0"/>
            </a:br>
            <a:br>
              <a:rPr lang="en-US" dirty="0"/>
            </a:br>
            <a:r>
              <a:rPr lang="en-US" dirty="0"/>
              <a:t>Questions?</a:t>
            </a:r>
          </a:p>
        </p:txBody>
      </p:sp>
      <p:sp>
        <p:nvSpPr>
          <p:cNvPr id="2" name="Slide Number Placeholder 1">
            <a:extLst>
              <a:ext uri="{FF2B5EF4-FFF2-40B4-BE49-F238E27FC236}">
                <a16:creationId xmlns:a16="http://schemas.microsoft.com/office/drawing/2014/main" id="{68C7F6B7-8F5F-4BE3-A26A-01B18ADD753F}"/>
              </a:ext>
            </a:extLst>
          </p:cNvPr>
          <p:cNvSpPr>
            <a:spLocks noGrp="1"/>
          </p:cNvSpPr>
          <p:nvPr>
            <p:ph type="sldNum" sz="quarter" idx="12"/>
          </p:nvPr>
        </p:nvSpPr>
        <p:spPr/>
        <p:txBody>
          <a:bodyPr/>
          <a:lstStyle/>
          <a:p>
            <a:fld id="{BC3D2614-8204-4803-84AF-A1212C20E31F}" type="slidenum">
              <a:rPr lang="en-US" smtClean="0">
                <a:solidFill>
                  <a:schemeClr val="tx1"/>
                </a:solidFill>
              </a:rPr>
              <a:t>31</a:t>
            </a:fld>
            <a:endParaRPr lang="en-US" dirty="0">
              <a:solidFill>
                <a:schemeClr val="tx1"/>
              </a:solidFill>
            </a:endParaRPr>
          </a:p>
        </p:txBody>
      </p:sp>
    </p:spTree>
    <p:extLst>
      <p:ext uri="{BB962C8B-B14F-4D97-AF65-F5344CB8AC3E}">
        <p14:creationId xmlns:p14="http://schemas.microsoft.com/office/powerpoint/2010/main" val="2364000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91" y="509867"/>
            <a:ext cx="8424333" cy="1104900"/>
          </a:xfrm>
        </p:spPr>
        <p:txBody>
          <a:bodyPr>
            <a:normAutofit/>
          </a:bodyPr>
          <a:lstStyle/>
          <a:p>
            <a:pPr>
              <a:defRPr/>
            </a:pPr>
            <a:r>
              <a:rPr lang="en-US" sz="4000" dirty="0"/>
              <a:t>Project Objectives</a:t>
            </a:r>
          </a:p>
        </p:txBody>
      </p:sp>
      <p:pic>
        <p:nvPicPr>
          <p:cNvPr id="5" name="Picture 4" descr="wave.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Slide Number Placeholder 1">
            <a:extLst>
              <a:ext uri="{FF2B5EF4-FFF2-40B4-BE49-F238E27FC236}">
                <a16:creationId xmlns:a16="http://schemas.microsoft.com/office/drawing/2014/main" id="{CE468F72-5AA2-4288-BED2-D335F2F85E52}"/>
              </a:ext>
            </a:extLst>
          </p:cNvPr>
          <p:cNvSpPr>
            <a:spLocks noGrp="1"/>
          </p:cNvSpPr>
          <p:nvPr>
            <p:ph type="sldNum" sz="quarter" idx="12"/>
          </p:nvPr>
        </p:nvSpPr>
        <p:spPr/>
        <p:txBody>
          <a:bodyPr/>
          <a:lstStyle/>
          <a:p>
            <a:fld id="{BC3D2614-8204-4803-84AF-A1212C20E31F}" type="slidenum">
              <a:rPr lang="en-US" smtClean="0">
                <a:solidFill>
                  <a:schemeClr val="tx1"/>
                </a:solidFill>
              </a:rPr>
              <a:t>4</a:t>
            </a:fld>
            <a:endParaRPr lang="en-US" dirty="0">
              <a:solidFill>
                <a:schemeClr val="tx1"/>
              </a:solidFill>
            </a:endParaRPr>
          </a:p>
        </p:txBody>
      </p:sp>
      <p:sp>
        <p:nvSpPr>
          <p:cNvPr id="6" name="Content Placeholder 6"/>
          <p:cNvSpPr>
            <a:spLocks noGrp="1"/>
          </p:cNvSpPr>
          <p:nvPr/>
        </p:nvSpPr>
        <p:spPr>
          <a:xfrm>
            <a:off x="467591" y="2087846"/>
            <a:ext cx="8208817" cy="4925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solidFill>
                  <a:srgbClr val="FF0000"/>
                </a:solidFill>
              </a:rPr>
              <a:t>To evaluate the coordination in local networks of plans at the neighborhood scale.</a:t>
            </a:r>
          </a:p>
          <a:p>
            <a:pPr marL="457200" indent="-457200">
              <a:buFont typeface="+mj-lt"/>
              <a:buAutoNum type="arabicPeriod"/>
            </a:pPr>
            <a:endParaRPr lang="en-US" dirty="0"/>
          </a:p>
          <a:p>
            <a:pPr marL="457200" indent="-457200">
              <a:buFont typeface="+mj-lt"/>
              <a:buAutoNum type="arabicPeriod"/>
            </a:pPr>
            <a:r>
              <a:rPr lang="en-US" dirty="0"/>
              <a:t>To assess the degree to which the network of plans targets areas most vulnerable. </a:t>
            </a:r>
          </a:p>
          <a:p>
            <a:pPr marL="0" indent="0">
              <a:buNone/>
            </a:pPr>
            <a:endParaRPr lang="en-US" sz="1800" dirty="0"/>
          </a:p>
          <a:p>
            <a:pPr marL="0" indent="0">
              <a:buNone/>
            </a:pPr>
            <a:endParaRPr lang="en-US" sz="1800" dirty="0"/>
          </a:p>
          <a:p>
            <a:pPr marL="0" indent="0">
              <a:buNone/>
            </a:pPr>
            <a:r>
              <a:rPr lang="en-US" sz="2000" dirty="0"/>
              <a:t>Source</a:t>
            </a:r>
            <a:r>
              <a:rPr lang="en-US" sz="2000" i="1" dirty="0"/>
              <a:t>: </a:t>
            </a:r>
            <a:r>
              <a:rPr lang="en-US" sz="2000" dirty="0"/>
              <a:t>Berke, P. et al. 2015</a:t>
            </a:r>
            <a:r>
              <a:rPr lang="en-US" sz="2000" i="1" dirty="0"/>
              <a:t>. Journal of the American Planning Association. </a:t>
            </a:r>
            <a:r>
              <a:rPr lang="en-US" sz="2000" dirty="0"/>
              <a:t>81(4): 287-302 </a:t>
            </a:r>
            <a:br>
              <a:rPr lang="en-US" sz="2200" dirty="0"/>
            </a:br>
            <a:endParaRPr lang="en-US" sz="2200" dirty="0"/>
          </a:p>
        </p:txBody>
      </p:sp>
    </p:spTree>
    <p:extLst>
      <p:ext uri="{BB962C8B-B14F-4D97-AF65-F5344CB8AC3E}">
        <p14:creationId xmlns:p14="http://schemas.microsoft.com/office/powerpoint/2010/main" val="262977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2010" y="2146721"/>
            <a:ext cx="4679720" cy="2863169"/>
            <a:chOff x="-2885098" y="244641"/>
            <a:chExt cx="7076098" cy="4237898"/>
          </a:xfrm>
        </p:grpSpPr>
        <p:pic>
          <p:nvPicPr>
            <p:cNvPr id="3074" name="Picture 2" descr="\\filer.arch.tamu.edu\staff\yusiyu_1989\Desktop\Research\Project\plan intergation manual\overlap\Comprehensive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76" t="68364" r="7524" b="3395"/>
            <a:stretch/>
          </p:blipFill>
          <p:spPr bwMode="auto">
            <a:xfrm>
              <a:off x="228600" y="244641"/>
              <a:ext cx="3962400" cy="107848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filer.arch.tamu.edu\staff\yusiyu_1989\Desktop\Research\Project\plan intergation manual\overlap\CAMA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43" t="68981" r="7986" b="2778"/>
            <a:stretch/>
          </p:blipFill>
          <p:spPr bwMode="auto">
            <a:xfrm>
              <a:off x="228601" y="1352550"/>
              <a:ext cx="3951647" cy="107848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filer.arch.tamu.edu\staff\yusiyu_1989\Desktop\Research\Project\plan intergation manual\overlap\hazard mitigation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44" t="68904" r="8218" b="3395"/>
            <a:stretch/>
          </p:blipFill>
          <p:spPr bwMode="auto">
            <a:xfrm>
              <a:off x="215901" y="2419350"/>
              <a:ext cx="3940895" cy="1057858"/>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filer.arch.tamu.edu\staff\yusiyu_1989\Desktop\Research\Project\plan intergation manual\overlap\park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76" t="68364" r="8450" b="3549"/>
            <a:stretch/>
          </p:blipFill>
          <p:spPr bwMode="auto">
            <a:xfrm>
              <a:off x="215900" y="3409950"/>
              <a:ext cx="3919390" cy="107258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455039" y="806815"/>
              <a:ext cx="2578418" cy="455554"/>
            </a:xfrm>
            <a:prstGeom prst="rect">
              <a:avLst/>
            </a:prstGeom>
            <a:noFill/>
          </p:spPr>
          <p:txBody>
            <a:bodyPr wrap="square" rtlCol="0">
              <a:spAutoFit/>
            </a:bodyPr>
            <a:lstStyle/>
            <a:p>
              <a:pPr algn="ctr"/>
              <a:r>
                <a:rPr lang="en-US" sz="1400" dirty="0"/>
                <a:t>Comprehensive Plan</a:t>
              </a:r>
            </a:p>
          </p:txBody>
        </p:sp>
        <p:sp>
          <p:nvSpPr>
            <p:cNvPr id="9" name="TextBox 8"/>
            <p:cNvSpPr txBox="1"/>
            <p:nvPr/>
          </p:nvSpPr>
          <p:spPr>
            <a:xfrm>
              <a:off x="-2370972" y="1732522"/>
              <a:ext cx="2563178" cy="455554"/>
            </a:xfrm>
            <a:prstGeom prst="rect">
              <a:avLst/>
            </a:prstGeom>
            <a:noFill/>
          </p:spPr>
          <p:txBody>
            <a:bodyPr wrap="square" rtlCol="0">
              <a:spAutoFit/>
            </a:bodyPr>
            <a:lstStyle/>
            <a:p>
              <a:pPr algn="ctr"/>
              <a:r>
                <a:rPr lang="en-US" sz="1400" dirty="0"/>
                <a:t>Transportation Plan</a:t>
              </a:r>
            </a:p>
          </p:txBody>
        </p:sp>
        <p:sp>
          <p:nvSpPr>
            <p:cNvPr id="10" name="TextBox 9"/>
            <p:cNvSpPr txBox="1"/>
            <p:nvPr/>
          </p:nvSpPr>
          <p:spPr>
            <a:xfrm>
              <a:off x="-2694413" y="2669968"/>
              <a:ext cx="2851454" cy="455554"/>
            </a:xfrm>
            <a:prstGeom prst="rect">
              <a:avLst/>
            </a:prstGeom>
            <a:noFill/>
          </p:spPr>
          <p:txBody>
            <a:bodyPr wrap="square" rtlCol="0">
              <a:spAutoFit/>
            </a:bodyPr>
            <a:lstStyle/>
            <a:p>
              <a:pPr algn="ctr"/>
              <a:r>
                <a:rPr lang="en-US" sz="1400" dirty="0"/>
                <a:t>Hazard Mitigation Plan</a:t>
              </a:r>
            </a:p>
          </p:txBody>
        </p:sp>
        <p:sp>
          <p:nvSpPr>
            <p:cNvPr id="11" name="TextBox 10"/>
            <p:cNvSpPr txBox="1"/>
            <p:nvPr/>
          </p:nvSpPr>
          <p:spPr>
            <a:xfrm>
              <a:off x="-2885098" y="3692534"/>
              <a:ext cx="3129434" cy="455554"/>
            </a:xfrm>
            <a:prstGeom prst="rect">
              <a:avLst/>
            </a:prstGeom>
            <a:noFill/>
          </p:spPr>
          <p:txBody>
            <a:bodyPr wrap="square" rtlCol="0">
              <a:spAutoFit/>
            </a:bodyPr>
            <a:lstStyle/>
            <a:p>
              <a:pPr algn="ctr"/>
              <a:r>
                <a:rPr lang="en-US" sz="1400" dirty="0"/>
                <a:t>Park &amp; Open Space Plan</a:t>
              </a:r>
            </a:p>
          </p:txBody>
        </p:sp>
      </p:grpSp>
      <p:sp>
        <p:nvSpPr>
          <p:cNvPr id="5" name="Rectangle 4">
            <a:extLst>
              <a:ext uri="{FF2B5EF4-FFF2-40B4-BE49-F238E27FC236}">
                <a16:creationId xmlns:a16="http://schemas.microsoft.com/office/drawing/2014/main" id="{89BE0030-9142-AD42-9993-46FBA236984F}"/>
              </a:ext>
            </a:extLst>
          </p:cNvPr>
          <p:cNvSpPr/>
          <p:nvPr/>
        </p:nvSpPr>
        <p:spPr>
          <a:xfrm rot="5400000">
            <a:off x="5090781" y="3133218"/>
            <a:ext cx="380232" cy="600164"/>
          </a:xfrm>
          <a:prstGeom prst="rect">
            <a:avLst/>
          </a:prstGeom>
        </p:spPr>
        <p:txBody>
          <a:bodyPr wrap="none">
            <a:spAutoFit/>
          </a:bodyPr>
          <a:lstStyle/>
          <a:p>
            <a:r>
              <a:rPr lang="en-US" sz="3300" dirty="0"/>
              <a:t>∥</a:t>
            </a:r>
          </a:p>
        </p:txBody>
      </p:sp>
      <p:sp>
        <p:nvSpPr>
          <p:cNvPr id="6" name="TextBox 5">
            <a:extLst>
              <a:ext uri="{FF2B5EF4-FFF2-40B4-BE49-F238E27FC236}">
                <a16:creationId xmlns:a16="http://schemas.microsoft.com/office/drawing/2014/main" id="{79B62785-BDD2-7A47-B1F2-5063CBE343E9}"/>
              </a:ext>
            </a:extLst>
          </p:cNvPr>
          <p:cNvSpPr txBox="1"/>
          <p:nvPr/>
        </p:nvSpPr>
        <p:spPr>
          <a:xfrm>
            <a:off x="2272957" y="1630368"/>
            <a:ext cx="2831801" cy="400110"/>
          </a:xfrm>
          <a:prstGeom prst="rect">
            <a:avLst/>
          </a:prstGeom>
          <a:noFill/>
        </p:spPr>
        <p:txBody>
          <a:bodyPr wrap="none" rtlCol="0">
            <a:spAutoFit/>
          </a:bodyPr>
          <a:lstStyle/>
          <a:p>
            <a:r>
              <a:rPr lang="en-US" sz="2000" dirty="0"/>
              <a:t>Policy Score for Each Plan</a:t>
            </a:r>
          </a:p>
        </p:txBody>
      </p:sp>
      <p:sp>
        <p:nvSpPr>
          <p:cNvPr id="15" name="TextBox 14">
            <a:extLst>
              <a:ext uri="{FF2B5EF4-FFF2-40B4-BE49-F238E27FC236}">
                <a16:creationId xmlns:a16="http://schemas.microsoft.com/office/drawing/2014/main" id="{14180C14-B020-7845-BD7D-985BAD300877}"/>
              </a:ext>
            </a:extLst>
          </p:cNvPr>
          <p:cNvSpPr txBox="1"/>
          <p:nvPr/>
        </p:nvSpPr>
        <p:spPr>
          <a:xfrm>
            <a:off x="5598099" y="1614731"/>
            <a:ext cx="2598212" cy="400110"/>
          </a:xfrm>
          <a:prstGeom prst="rect">
            <a:avLst/>
          </a:prstGeom>
          <a:noFill/>
        </p:spPr>
        <p:txBody>
          <a:bodyPr wrap="none" rtlCol="0">
            <a:spAutoFit/>
          </a:bodyPr>
          <a:lstStyle/>
          <a:p>
            <a:r>
              <a:rPr lang="en-US" sz="2000" dirty="0"/>
              <a:t>Composite Policy Score</a:t>
            </a:r>
          </a:p>
        </p:txBody>
      </p:sp>
      <p:pic>
        <p:nvPicPr>
          <p:cNvPr id="16" name="Picture 15">
            <a:extLst>
              <a:ext uri="{FF2B5EF4-FFF2-40B4-BE49-F238E27FC236}">
                <a16:creationId xmlns:a16="http://schemas.microsoft.com/office/drawing/2014/main" id="{0C45312A-A609-C54F-9282-FB1F59D3A2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6637" y="2349489"/>
            <a:ext cx="3245922" cy="2434442"/>
          </a:xfrm>
          <a:prstGeom prst="rect">
            <a:avLst/>
          </a:prstGeom>
          <a:ln>
            <a:noFill/>
          </a:ln>
        </p:spPr>
      </p:pic>
      <p:sp>
        <p:nvSpPr>
          <p:cNvPr id="7" name="Left Bracket 6">
            <a:extLst>
              <a:ext uri="{FF2B5EF4-FFF2-40B4-BE49-F238E27FC236}">
                <a16:creationId xmlns:a16="http://schemas.microsoft.com/office/drawing/2014/main" id="{0403875D-A334-124B-983D-2884C5E04F46}"/>
              </a:ext>
            </a:extLst>
          </p:cNvPr>
          <p:cNvSpPr/>
          <p:nvPr/>
        </p:nvSpPr>
        <p:spPr>
          <a:xfrm>
            <a:off x="2408698" y="2229212"/>
            <a:ext cx="66470" cy="2958339"/>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9" name="Left Bracket 18">
            <a:extLst>
              <a:ext uri="{FF2B5EF4-FFF2-40B4-BE49-F238E27FC236}">
                <a16:creationId xmlns:a16="http://schemas.microsoft.com/office/drawing/2014/main" id="{E2CDBA70-EA1C-6E45-B8CD-43D263B78E2C}"/>
              </a:ext>
            </a:extLst>
          </p:cNvPr>
          <p:cNvSpPr/>
          <p:nvPr/>
        </p:nvSpPr>
        <p:spPr>
          <a:xfrm rot="10800000">
            <a:off x="4902390" y="2208422"/>
            <a:ext cx="42643" cy="2979129"/>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 name="Slide Number Placeholder 1"/>
          <p:cNvSpPr>
            <a:spLocks noGrp="1"/>
          </p:cNvSpPr>
          <p:nvPr>
            <p:ph type="sldNum" sz="quarter" idx="12"/>
          </p:nvPr>
        </p:nvSpPr>
        <p:spPr/>
        <p:txBody>
          <a:bodyPr/>
          <a:lstStyle/>
          <a:p>
            <a:fld id="{CE3316AC-CF22-41E3-B09E-DEC3542042F3}" type="slidenum">
              <a:rPr lang="en-US" smtClean="0"/>
              <a:t>5</a:t>
            </a:fld>
            <a:endParaRPr lang="en-US"/>
          </a:p>
        </p:txBody>
      </p:sp>
      <p:sp>
        <p:nvSpPr>
          <p:cNvPr id="20" name="TextBox 19">
            <a:extLst>
              <a:ext uri="{FF2B5EF4-FFF2-40B4-BE49-F238E27FC236}">
                <a16:creationId xmlns:a16="http://schemas.microsoft.com/office/drawing/2014/main" id="{7DE4E142-7EA1-3548-8BBB-90B7A2D5EFA8}"/>
              </a:ext>
            </a:extLst>
          </p:cNvPr>
          <p:cNvSpPr txBox="1"/>
          <p:nvPr/>
        </p:nvSpPr>
        <p:spPr>
          <a:xfrm>
            <a:off x="3539875" y="2680421"/>
            <a:ext cx="312906" cy="400110"/>
          </a:xfrm>
          <a:prstGeom prst="rect">
            <a:avLst/>
          </a:prstGeom>
          <a:noFill/>
        </p:spPr>
        <p:txBody>
          <a:bodyPr wrap="none" rtlCol="0">
            <a:spAutoFit/>
          </a:bodyPr>
          <a:lstStyle/>
          <a:p>
            <a:r>
              <a:rPr lang="en-US" sz="2000" dirty="0"/>
              <a:t>+</a:t>
            </a:r>
          </a:p>
        </p:txBody>
      </p:sp>
      <p:sp>
        <p:nvSpPr>
          <p:cNvPr id="21" name="TextBox 20">
            <a:extLst>
              <a:ext uri="{FF2B5EF4-FFF2-40B4-BE49-F238E27FC236}">
                <a16:creationId xmlns:a16="http://schemas.microsoft.com/office/drawing/2014/main" id="{1525C4D6-7B99-6347-9FD4-46B1AD0E51DA}"/>
              </a:ext>
            </a:extLst>
          </p:cNvPr>
          <p:cNvSpPr txBox="1"/>
          <p:nvPr/>
        </p:nvSpPr>
        <p:spPr>
          <a:xfrm>
            <a:off x="3507043" y="3432132"/>
            <a:ext cx="312906" cy="400110"/>
          </a:xfrm>
          <a:prstGeom prst="rect">
            <a:avLst/>
          </a:prstGeom>
          <a:noFill/>
        </p:spPr>
        <p:txBody>
          <a:bodyPr wrap="none" rtlCol="0">
            <a:spAutoFit/>
          </a:bodyPr>
          <a:lstStyle/>
          <a:p>
            <a:r>
              <a:rPr lang="en-US" sz="2000" dirty="0"/>
              <a:t>+</a:t>
            </a:r>
          </a:p>
        </p:txBody>
      </p:sp>
      <p:sp>
        <p:nvSpPr>
          <p:cNvPr id="22" name="TextBox 21">
            <a:extLst>
              <a:ext uri="{FF2B5EF4-FFF2-40B4-BE49-F238E27FC236}">
                <a16:creationId xmlns:a16="http://schemas.microsoft.com/office/drawing/2014/main" id="{7F6BB594-1E11-2345-B66F-7841EEA252AF}"/>
              </a:ext>
            </a:extLst>
          </p:cNvPr>
          <p:cNvSpPr txBox="1"/>
          <p:nvPr/>
        </p:nvSpPr>
        <p:spPr>
          <a:xfrm>
            <a:off x="3500973" y="4118054"/>
            <a:ext cx="312906" cy="400110"/>
          </a:xfrm>
          <a:prstGeom prst="rect">
            <a:avLst/>
          </a:prstGeom>
          <a:noFill/>
        </p:spPr>
        <p:txBody>
          <a:bodyPr wrap="none" rtlCol="0">
            <a:spAutoFit/>
          </a:bodyPr>
          <a:lstStyle/>
          <a:p>
            <a:r>
              <a:rPr lang="en-US" sz="2000" dirty="0"/>
              <a:t>+</a:t>
            </a:r>
          </a:p>
        </p:txBody>
      </p:sp>
      <p:pic>
        <p:nvPicPr>
          <p:cNvPr id="23" name="Picture 22" descr="wave.psd">
            <a:extLst>
              <a:ext uri="{FF2B5EF4-FFF2-40B4-BE49-F238E27FC236}">
                <a16:creationId xmlns:a16="http://schemas.microsoft.com/office/drawing/2014/main" id="{9711054E-7865-A543-A72B-F07028272F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Tree>
    <p:extLst>
      <p:ext uri="{BB962C8B-B14F-4D97-AF65-F5344CB8AC3E}">
        <p14:creationId xmlns:p14="http://schemas.microsoft.com/office/powerpoint/2010/main" val="24113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91" y="509867"/>
            <a:ext cx="8424333" cy="1104900"/>
          </a:xfrm>
        </p:spPr>
        <p:txBody>
          <a:bodyPr>
            <a:normAutofit/>
          </a:bodyPr>
          <a:lstStyle/>
          <a:p>
            <a:pPr>
              <a:defRPr/>
            </a:pPr>
            <a:r>
              <a:rPr lang="en-US" sz="4000" dirty="0"/>
              <a:t>Project Objectives</a:t>
            </a:r>
          </a:p>
        </p:txBody>
      </p:sp>
      <p:pic>
        <p:nvPicPr>
          <p:cNvPr id="5" name="Picture 4" descr="wave.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Slide Number Placeholder 1">
            <a:extLst>
              <a:ext uri="{FF2B5EF4-FFF2-40B4-BE49-F238E27FC236}">
                <a16:creationId xmlns:a16="http://schemas.microsoft.com/office/drawing/2014/main" id="{CE468F72-5AA2-4288-BED2-D335F2F85E52}"/>
              </a:ext>
            </a:extLst>
          </p:cNvPr>
          <p:cNvSpPr>
            <a:spLocks noGrp="1"/>
          </p:cNvSpPr>
          <p:nvPr>
            <p:ph type="sldNum" sz="quarter" idx="12"/>
          </p:nvPr>
        </p:nvSpPr>
        <p:spPr/>
        <p:txBody>
          <a:bodyPr/>
          <a:lstStyle/>
          <a:p>
            <a:fld id="{BC3D2614-8204-4803-84AF-A1212C20E31F}" type="slidenum">
              <a:rPr lang="en-US" smtClean="0">
                <a:solidFill>
                  <a:schemeClr val="tx1"/>
                </a:solidFill>
              </a:rPr>
              <a:t>6</a:t>
            </a:fld>
            <a:endParaRPr lang="en-US" dirty="0">
              <a:solidFill>
                <a:schemeClr val="tx1"/>
              </a:solidFill>
            </a:endParaRPr>
          </a:p>
        </p:txBody>
      </p:sp>
      <p:sp>
        <p:nvSpPr>
          <p:cNvPr id="6" name="Content Placeholder 6"/>
          <p:cNvSpPr>
            <a:spLocks noGrp="1"/>
          </p:cNvSpPr>
          <p:nvPr/>
        </p:nvSpPr>
        <p:spPr>
          <a:xfrm>
            <a:off x="467591" y="2087846"/>
            <a:ext cx="8208817" cy="4925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t>To evaluate the coordination in local networks of plans at the neighborhood scale.</a:t>
            </a:r>
          </a:p>
          <a:p>
            <a:pPr marL="457200" indent="-457200">
              <a:buFont typeface="+mj-lt"/>
              <a:buAutoNum type="arabicPeriod"/>
            </a:pPr>
            <a:endParaRPr lang="en-US" dirty="0"/>
          </a:p>
          <a:p>
            <a:pPr marL="457200" indent="-457200">
              <a:buFont typeface="+mj-lt"/>
              <a:buAutoNum type="arabicPeriod"/>
            </a:pPr>
            <a:r>
              <a:rPr lang="en-US" dirty="0">
                <a:solidFill>
                  <a:srgbClr val="FF0000"/>
                </a:solidFill>
              </a:rPr>
              <a:t>To assess the degree to which the network of plans targets areas most vulnerable. </a:t>
            </a:r>
          </a:p>
          <a:p>
            <a:pPr marL="0" indent="0">
              <a:buNone/>
            </a:pPr>
            <a:endParaRPr lang="en-US" sz="1800" dirty="0"/>
          </a:p>
          <a:p>
            <a:pPr marL="0" indent="0">
              <a:buNone/>
            </a:pPr>
            <a:endParaRPr lang="en-US" sz="1800" dirty="0"/>
          </a:p>
          <a:p>
            <a:pPr marL="0" indent="0">
              <a:buNone/>
            </a:pPr>
            <a:r>
              <a:rPr lang="en-US" sz="2000" dirty="0"/>
              <a:t>Source</a:t>
            </a:r>
            <a:r>
              <a:rPr lang="en-US" sz="2000" i="1" dirty="0"/>
              <a:t>: </a:t>
            </a:r>
            <a:r>
              <a:rPr lang="en-US" sz="2000" dirty="0"/>
              <a:t>Berke, P. et al. 2015</a:t>
            </a:r>
            <a:r>
              <a:rPr lang="en-US" sz="2000" i="1" dirty="0"/>
              <a:t>. Journal of the American Planning Association. </a:t>
            </a:r>
            <a:r>
              <a:rPr lang="en-US" sz="2000" dirty="0"/>
              <a:t>81(4): 287-302 </a:t>
            </a:r>
            <a:br>
              <a:rPr lang="en-US" sz="2200" dirty="0"/>
            </a:br>
            <a:endParaRPr lang="en-US" sz="2200" dirty="0"/>
          </a:p>
        </p:txBody>
      </p:sp>
    </p:spTree>
    <p:extLst>
      <p:ext uri="{BB962C8B-B14F-4D97-AF65-F5344CB8AC3E}">
        <p14:creationId xmlns:p14="http://schemas.microsoft.com/office/powerpoint/2010/main" val="27437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1200" y="838202"/>
            <a:ext cx="10515600" cy="1325563"/>
          </a:xfrm>
        </p:spPr>
        <p:txBody>
          <a:bodyPr>
            <a:normAutofit/>
          </a:bodyPr>
          <a:lstStyle/>
          <a:p>
            <a:pPr algn="ctr">
              <a:defRPr/>
            </a:pPr>
            <a:r>
              <a:rPr lang="en-US" sz="3100" dirty="0">
                <a:latin typeface="Calibri"/>
                <a:cs typeface="Calibri"/>
              </a:rPr>
              <a:t>Phases for Spatial Evaluation of Networks of Plans for a Resilience Scorecard </a:t>
            </a:r>
            <a:br>
              <a:rPr lang="en-US" dirty="0">
                <a:latin typeface="Calibri"/>
                <a:cs typeface="Calibri"/>
              </a:rPr>
            </a:br>
            <a:endParaRPr lang="en-US" sz="2200" dirty="0">
              <a:latin typeface="Calibri"/>
              <a:cs typeface="Calibri"/>
            </a:endParaRPr>
          </a:p>
        </p:txBody>
      </p:sp>
      <p:sp>
        <p:nvSpPr>
          <p:cNvPr id="22531" name="Rectangle 3"/>
          <p:cNvSpPr>
            <a:spLocks noChangeArrowheads="1"/>
          </p:cNvSpPr>
          <p:nvPr/>
        </p:nvSpPr>
        <p:spPr bwMode="auto">
          <a:xfrm>
            <a:off x="6746248" y="4561551"/>
            <a:ext cx="1970617" cy="436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63" tIns="45229" rIns="90463" bIns="45229">
            <a:spAutoFit/>
          </a:bodyPr>
          <a:lstStyle/>
          <a:p>
            <a:pPr algn="ctr" defTabSz="1474751">
              <a:lnSpc>
                <a:spcPct val="120000"/>
              </a:lnSpc>
              <a:spcBef>
                <a:spcPct val="30000"/>
              </a:spcBef>
            </a:pPr>
            <a:r>
              <a:rPr lang="en-US" altLang="zh-CN" sz="2000" b="1" dirty="0">
                <a:latin typeface="Calibri" charset="0"/>
                <a:cs typeface="Calibri" charset="0"/>
              </a:rPr>
              <a:t>Phase 3</a:t>
            </a:r>
            <a:endParaRPr lang="zh-CN" altLang="en-US" sz="2000" b="1" dirty="0">
              <a:latin typeface="Calibri" charset="0"/>
              <a:cs typeface="Calibri" charset="0"/>
            </a:endParaRPr>
          </a:p>
        </p:txBody>
      </p:sp>
      <p:grpSp>
        <p:nvGrpSpPr>
          <p:cNvPr id="22532" name="Group 11"/>
          <p:cNvGrpSpPr>
            <a:grpSpLocks/>
          </p:cNvGrpSpPr>
          <p:nvPr/>
        </p:nvGrpSpPr>
        <p:grpSpPr bwMode="auto">
          <a:xfrm>
            <a:off x="602996" y="4496086"/>
            <a:ext cx="8770787" cy="1659879"/>
            <a:chOff x="2082285" y="4557456"/>
            <a:chExt cx="9169976" cy="1858884"/>
          </a:xfrm>
        </p:grpSpPr>
        <p:sp>
          <p:nvSpPr>
            <p:cNvPr id="22536" name="Rectangle 3"/>
            <p:cNvSpPr>
              <a:spLocks noChangeArrowheads="1"/>
            </p:cNvSpPr>
            <p:nvPr/>
          </p:nvSpPr>
          <p:spPr bwMode="auto">
            <a:xfrm>
              <a:off x="2287765" y="4564879"/>
              <a:ext cx="1697434" cy="51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63" tIns="45229" rIns="90463" bIns="45229">
              <a:spAutoFit/>
            </a:bodyPr>
            <a:lstStyle/>
            <a:p>
              <a:pPr algn="ctr" defTabSz="1474751">
                <a:lnSpc>
                  <a:spcPct val="120000"/>
                </a:lnSpc>
                <a:spcBef>
                  <a:spcPct val="30000"/>
                </a:spcBef>
              </a:pPr>
              <a:r>
                <a:rPr lang="en-US" altLang="zh-CN" sz="2000" b="1" dirty="0">
                  <a:latin typeface="Calibri" charset="0"/>
                  <a:cs typeface="Calibri" charset="0"/>
                </a:rPr>
                <a:t>Phase 1</a:t>
              </a:r>
              <a:endParaRPr lang="zh-CN" altLang="en-US" sz="2000" b="1" dirty="0">
                <a:latin typeface="Calibri" charset="0"/>
                <a:cs typeface="微软雅黑" charset="0"/>
              </a:endParaRPr>
            </a:p>
          </p:txBody>
        </p:sp>
        <p:sp>
          <p:nvSpPr>
            <p:cNvPr id="22537" name="TextBox 1"/>
            <p:cNvSpPr txBox="1">
              <a:spLocks noChangeArrowheads="1"/>
            </p:cNvSpPr>
            <p:nvPr/>
          </p:nvSpPr>
          <p:spPr bwMode="auto">
            <a:xfrm>
              <a:off x="2082285" y="5322183"/>
              <a:ext cx="2175295" cy="103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9" tIns="45695" rIns="91389" bIns="45695">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r>
                <a:rPr lang="en-US" sz="1800" dirty="0">
                  <a:latin typeface="Calibri" charset="0"/>
                  <a:ea typeface="宋体" charset="0"/>
                  <a:cs typeface="宋体" charset="0"/>
                </a:rPr>
                <a:t>Delineate planning districts and hazard zones</a:t>
              </a:r>
            </a:p>
          </p:txBody>
        </p:sp>
        <p:sp>
          <p:nvSpPr>
            <p:cNvPr id="22538" name="Rectangle 3"/>
            <p:cNvSpPr>
              <a:spLocks noChangeArrowheads="1"/>
            </p:cNvSpPr>
            <p:nvPr/>
          </p:nvSpPr>
          <p:spPr bwMode="auto">
            <a:xfrm>
              <a:off x="5294833" y="4592452"/>
              <a:ext cx="1630324" cy="488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63" tIns="45229" rIns="90463" bIns="45229">
              <a:spAutoFit/>
            </a:bodyPr>
            <a:lstStyle/>
            <a:p>
              <a:pPr algn="ctr" defTabSz="1474751">
                <a:lnSpc>
                  <a:spcPct val="120000"/>
                </a:lnSpc>
                <a:spcBef>
                  <a:spcPct val="30000"/>
                </a:spcBef>
              </a:pPr>
              <a:r>
                <a:rPr lang="en-US" altLang="zh-CN" sz="2000" b="1" dirty="0">
                  <a:latin typeface="Calibri" charset="0"/>
                  <a:cs typeface="Calibri" charset="0"/>
                </a:rPr>
                <a:t>Phase 2</a:t>
              </a:r>
              <a:endParaRPr lang="zh-CN" altLang="en-US" sz="2000" b="1" dirty="0">
                <a:latin typeface="Calibri" charset="0"/>
                <a:cs typeface="Calibri" charset="0"/>
              </a:endParaRPr>
            </a:p>
          </p:txBody>
        </p:sp>
        <p:sp>
          <p:nvSpPr>
            <p:cNvPr id="18" name="矩形 2"/>
            <p:cNvSpPr>
              <a:spLocks noChangeArrowheads="1"/>
            </p:cNvSpPr>
            <p:nvPr/>
          </p:nvSpPr>
          <p:spPr bwMode="auto">
            <a:xfrm>
              <a:off x="5449024" y="5382368"/>
              <a:ext cx="2402541" cy="103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algn="l" eaLnBrk="0" hangingPunct="0">
                <a:defRPr sz="2900">
                  <a:solidFill>
                    <a:schemeClr val="tx1"/>
                  </a:solidFill>
                  <a:latin typeface="Arial" charset="0"/>
                  <a:ea typeface="宋体" pitchFamily="2" charset="-122"/>
                </a:defRPr>
              </a:lvl1pPr>
              <a:lvl2pPr marL="742950" indent="-284163" algn="l" eaLnBrk="0" hangingPunct="0">
                <a:defRPr sz="2900">
                  <a:solidFill>
                    <a:schemeClr val="tx1"/>
                  </a:solidFill>
                  <a:latin typeface="Arial" charset="0"/>
                  <a:ea typeface="宋体" pitchFamily="2" charset="-122"/>
                </a:defRPr>
              </a:lvl2pPr>
              <a:lvl3pPr marL="1141413" indent="-227013" algn="l" eaLnBrk="0" hangingPunct="0">
                <a:defRPr sz="2900">
                  <a:solidFill>
                    <a:schemeClr val="tx1"/>
                  </a:solidFill>
                  <a:latin typeface="Arial" charset="0"/>
                  <a:ea typeface="宋体" pitchFamily="2" charset="-122"/>
                </a:defRPr>
              </a:lvl3pPr>
              <a:lvl4pPr marL="1600200" indent="-227013" algn="l" eaLnBrk="0" hangingPunct="0">
                <a:defRPr sz="2900">
                  <a:solidFill>
                    <a:schemeClr val="tx1"/>
                  </a:solidFill>
                  <a:latin typeface="Arial" charset="0"/>
                  <a:ea typeface="宋体" pitchFamily="2" charset="-122"/>
                </a:defRPr>
              </a:lvl4pPr>
              <a:lvl5pPr marL="2055813" indent="-227013" algn="l" eaLnBrk="0" hangingPunct="0">
                <a:defRPr sz="2900">
                  <a:solidFill>
                    <a:schemeClr val="tx1"/>
                  </a:solidFill>
                  <a:latin typeface="Arial" charset="0"/>
                  <a:ea typeface="宋体" pitchFamily="2" charset="-122"/>
                </a:defRPr>
              </a:lvl5pPr>
              <a:lvl6pPr marL="2513013" indent="-227013" eaLnBrk="0" fontAlgn="base" hangingPunct="0">
                <a:spcBef>
                  <a:spcPct val="0"/>
                </a:spcBef>
                <a:spcAft>
                  <a:spcPct val="0"/>
                </a:spcAft>
                <a:defRPr sz="2900">
                  <a:solidFill>
                    <a:schemeClr val="tx1"/>
                  </a:solidFill>
                  <a:latin typeface="Arial" charset="0"/>
                  <a:ea typeface="宋体" pitchFamily="2" charset="-122"/>
                </a:defRPr>
              </a:lvl6pPr>
              <a:lvl7pPr marL="2970213" indent="-227013" eaLnBrk="0" fontAlgn="base" hangingPunct="0">
                <a:spcBef>
                  <a:spcPct val="0"/>
                </a:spcBef>
                <a:spcAft>
                  <a:spcPct val="0"/>
                </a:spcAft>
                <a:defRPr sz="2900">
                  <a:solidFill>
                    <a:schemeClr val="tx1"/>
                  </a:solidFill>
                  <a:latin typeface="Arial" charset="0"/>
                  <a:ea typeface="宋体" pitchFamily="2" charset="-122"/>
                </a:defRPr>
              </a:lvl7pPr>
              <a:lvl8pPr marL="3427413" indent="-227013" eaLnBrk="0" fontAlgn="base" hangingPunct="0">
                <a:spcBef>
                  <a:spcPct val="0"/>
                </a:spcBef>
                <a:spcAft>
                  <a:spcPct val="0"/>
                </a:spcAft>
                <a:defRPr sz="2900">
                  <a:solidFill>
                    <a:schemeClr val="tx1"/>
                  </a:solidFill>
                  <a:latin typeface="Arial" charset="0"/>
                  <a:ea typeface="宋体" pitchFamily="2" charset="-122"/>
                </a:defRPr>
              </a:lvl8pPr>
              <a:lvl9pPr marL="3884613" indent="-227013" eaLnBrk="0" fontAlgn="base" hangingPunct="0">
                <a:spcBef>
                  <a:spcPct val="0"/>
                </a:spcBef>
                <a:spcAft>
                  <a:spcPct val="0"/>
                </a:spcAft>
                <a:defRPr sz="2900">
                  <a:solidFill>
                    <a:schemeClr val="tx1"/>
                  </a:solidFill>
                  <a:latin typeface="Arial" charset="0"/>
                  <a:ea typeface="宋体" pitchFamily="2" charset="-122"/>
                </a:defRPr>
              </a:lvl9pPr>
            </a:lstStyle>
            <a:p>
              <a:pPr>
                <a:defRPr/>
              </a:pPr>
              <a:r>
                <a:rPr lang="en-US" sz="1800" dirty="0">
                  <a:latin typeface="Calibri" charset="0"/>
                  <a:ea typeface="宋体" charset="0"/>
                </a:rPr>
                <a:t>Determine vulnerability</a:t>
              </a:r>
            </a:p>
            <a:p>
              <a:pPr>
                <a:defRPr/>
              </a:pPr>
              <a:r>
                <a:rPr lang="en-US" sz="1800" dirty="0">
                  <a:latin typeface="Calibri" charset="0"/>
                  <a:ea typeface="宋体" charset="0"/>
                </a:rPr>
                <a:t>(physical)</a:t>
              </a:r>
            </a:p>
          </p:txBody>
        </p:sp>
        <p:sp>
          <p:nvSpPr>
            <p:cNvPr id="20" name="AutoShape 8"/>
            <p:cNvSpPr>
              <a:spLocks noChangeArrowheads="1"/>
            </p:cNvSpPr>
            <p:nvPr/>
          </p:nvSpPr>
          <p:spPr bwMode="auto">
            <a:xfrm>
              <a:off x="4185157" y="4557456"/>
              <a:ext cx="751455" cy="824912"/>
            </a:xfrm>
            <a:prstGeom prst="rightArrow">
              <a:avLst>
                <a:gd name="adj1" fmla="val 50000"/>
                <a:gd name="adj2" fmla="val 37500"/>
              </a:avLst>
            </a:prstGeom>
            <a:solidFill>
              <a:schemeClr val="bg1">
                <a:lumMod val="6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551" tIns="45275" rIns="90551" bIns="45275" anchor="ctr"/>
            <a:lstStyle>
              <a:lvl1pPr algn="l" eaLnBrk="0" hangingPunct="0">
                <a:defRPr sz="2900">
                  <a:solidFill>
                    <a:schemeClr val="tx1"/>
                  </a:solidFill>
                  <a:latin typeface="Arial" charset="0"/>
                  <a:ea typeface="宋体" pitchFamily="2" charset="-122"/>
                </a:defRPr>
              </a:lvl1pPr>
              <a:lvl2pPr marL="742950" indent="-284163" algn="l" eaLnBrk="0" hangingPunct="0">
                <a:defRPr sz="2900">
                  <a:solidFill>
                    <a:schemeClr val="tx1"/>
                  </a:solidFill>
                  <a:latin typeface="Arial" charset="0"/>
                  <a:ea typeface="宋体" pitchFamily="2" charset="-122"/>
                </a:defRPr>
              </a:lvl2pPr>
              <a:lvl3pPr marL="1141413" indent="-227013" algn="l" eaLnBrk="0" hangingPunct="0">
                <a:defRPr sz="2900">
                  <a:solidFill>
                    <a:schemeClr val="tx1"/>
                  </a:solidFill>
                  <a:latin typeface="Arial" charset="0"/>
                  <a:ea typeface="宋体" pitchFamily="2" charset="-122"/>
                </a:defRPr>
              </a:lvl3pPr>
              <a:lvl4pPr marL="1600200" indent="-227013" algn="l" eaLnBrk="0" hangingPunct="0">
                <a:defRPr sz="2900">
                  <a:solidFill>
                    <a:schemeClr val="tx1"/>
                  </a:solidFill>
                  <a:latin typeface="Arial" charset="0"/>
                  <a:ea typeface="宋体" pitchFamily="2" charset="-122"/>
                </a:defRPr>
              </a:lvl4pPr>
              <a:lvl5pPr marL="2055813" indent="-227013" algn="l" eaLnBrk="0" hangingPunct="0">
                <a:defRPr sz="2900">
                  <a:solidFill>
                    <a:schemeClr val="tx1"/>
                  </a:solidFill>
                  <a:latin typeface="Arial" charset="0"/>
                  <a:ea typeface="宋体" pitchFamily="2" charset="-122"/>
                </a:defRPr>
              </a:lvl5pPr>
              <a:lvl6pPr marL="2513013" indent="-227013" eaLnBrk="0" fontAlgn="base" hangingPunct="0">
                <a:spcBef>
                  <a:spcPct val="0"/>
                </a:spcBef>
                <a:spcAft>
                  <a:spcPct val="0"/>
                </a:spcAft>
                <a:defRPr sz="2900">
                  <a:solidFill>
                    <a:schemeClr val="tx1"/>
                  </a:solidFill>
                  <a:latin typeface="Arial" charset="0"/>
                  <a:ea typeface="宋体" pitchFamily="2" charset="-122"/>
                </a:defRPr>
              </a:lvl6pPr>
              <a:lvl7pPr marL="2970213" indent="-227013" eaLnBrk="0" fontAlgn="base" hangingPunct="0">
                <a:spcBef>
                  <a:spcPct val="0"/>
                </a:spcBef>
                <a:spcAft>
                  <a:spcPct val="0"/>
                </a:spcAft>
                <a:defRPr sz="2900">
                  <a:solidFill>
                    <a:schemeClr val="tx1"/>
                  </a:solidFill>
                  <a:latin typeface="Arial" charset="0"/>
                  <a:ea typeface="宋体" pitchFamily="2" charset="-122"/>
                </a:defRPr>
              </a:lvl7pPr>
              <a:lvl8pPr marL="3427413" indent="-227013" eaLnBrk="0" fontAlgn="base" hangingPunct="0">
                <a:spcBef>
                  <a:spcPct val="0"/>
                </a:spcBef>
                <a:spcAft>
                  <a:spcPct val="0"/>
                </a:spcAft>
                <a:defRPr sz="2900">
                  <a:solidFill>
                    <a:schemeClr val="tx1"/>
                  </a:solidFill>
                  <a:latin typeface="Arial" charset="0"/>
                  <a:ea typeface="宋体" pitchFamily="2" charset="-122"/>
                </a:defRPr>
              </a:lvl8pPr>
              <a:lvl9pPr marL="3884613" indent="-227013" eaLnBrk="0" fontAlgn="base" hangingPunct="0">
                <a:spcBef>
                  <a:spcPct val="0"/>
                </a:spcBef>
                <a:spcAft>
                  <a:spcPct val="0"/>
                </a:spcAft>
                <a:defRPr sz="2900">
                  <a:solidFill>
                    <a:schemeClr val="tx1"/>
                  </a:solidFill>
                  <a:latin typeface="Arial" charset="0"/>
                  <a:ea typeface="宋体" pitchFamily="2" charset="-122"/>
                </a:defRPr>
              </a:lvl9pPr>
            </a:lstStyle>
            <a:p>
              <a:pPr eaLnBrk="1" hangingPunct="1">
                <a:defRPr/>
              </a:pPr>
              <a:endParaRPr lang="zh-CN" altLang="zh-CN" sz="2800"/>
            </a:p>
          </p:txBody>
        </p:sp>
        <p:sp>
          <p:nvSpPr>
            <p:cNvPr id="23" name="矩形 3"/>
            <p:cNvSpPr>
              <a:spLocks noChangeArrowheads="1"/>
            </p:cNvSpPr>
            <p:nvPr/>
          </p:nvSpPr>
          <p:spPr bwMode="auto">
            <a:xfrm>
              <a:off x="8953443" y="5425614"/>
              <a:ext cx="2298818" cy="413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algn="l" eaLnBrk="0" hangingPunct="0">
                <a:defRPr sz="2900">
                  <a:solidFill>
                    <a:schemeClr val="tx1"/>
                  </a:solidFill>
                  <a:latin typeface="Arial" charset="0"/>
                  <a:ea typeface="宋体" pitchFamily="2" charset="-122"/>
                </a:defRPr>
              </a:lvl1pPr>
              <a:lvl2pPr marL="742950" indent="-284163" algn="l" eaLnBrk="0" hangingPunct="0">
                <a:defRPr sz="2900">
                  <a:solidFill>
                    <a:schemeClr val="tx1"/>
                  </a:solidFill>
                  <a:latin typeface="Arial" charset="0"/>
                  <a:ea typeface="宋体" pitchFamily="2" charset="-122"/>
                </a:defRPr>
              </a:lvl2pPr>
              <a:lvl3pPr marL="1141413" indent="-227013" algn="l" eaLnBrk="0" hangingPunct="0">
                <a:defRPr sz="2900">
                  <a:solidFill>
                    <a:schemeClr val="tx1"/>
                  </a:solidFill>
                  <a:latin typeface="Arial" charset="0"/>
                  <a:ea typeface="宋体" pitchFamily="2" charset="-122"/>
                </a:defRPr>
              </a:lvl3pPr>
              <a:lvl4pPr marL="1600200" indent="-227013" algn="l" eaLnBrk="0" hangingPunct="0">
                <a:defRPr sz="2900">
                  <a:solidFill>
                    <a:schemeClr val="tx1"/>
                  </a:solidFill>
                  <a:latin typeface="Arial" charset="0"/>
                  <a:ea typeface="宋体" pitchFamily="2" charset="-122"/>
                </a:defRPr>
              </a:lvl4pPr>
              <a:lvl5pPr marL="2055813" indent="-227013" algn="l" eaLnBrk="0" hangingPunct="0">
                <a:defRPr sz="2900">
                  <a:solidFill>
                    <a:schemeClr val="tx1"/>
                  </a:solidFill>
                  <a:latin typeface="Arial" charset="0"/>
                  <a:ea typeface="宋体" pitchFamily="2" charset="-122"/>
                </a:defRPr>
              </a:lvl5pPr>
              <a:lvl6pPr marL="2513013" indent="-227013" eaLnBrk="0" fontAlgn="base" hangingPunct="0">
                <a:spcBef>
                  <a:spcPct val="0"/>
                </a:spcBef>
                <a:spcAft>
                  <a:spcPct val="0"/>
                </a:spcAft>
                <a:defRPr sz="2900">
                  <a:solidFill>
                    <a:schemeClr val="tx1"/>
                  </a:solidFill>
                  <a:latin typeface="Arial" charset="0"/>
                  <a:ea typeface="宋体" pitchFamily="2" charset="-122"/>
                </a:defRPr>
              </a:lvl6pPr>
              <a:lvl7pPr marL="2970213" indent="-227013" eaLnBrk="0" fontAlgn="base" hangingPunct="0">
                <a:spcBef>
                  <a:spcPct val="0"/>
                </a:spcBef>
                <a:spcAft>
                  <a:spcPct val="0"/>
                </a:spcAft>
                <a:defRPr sz="2900">
                  <a:solidFill>
                    <a:schemeClr val="tx1"/>
                  </a:solidFill>
                  <a:latin typeface="Arial" charset="0"/>
                  <a:ea typeface="宋体" pitchFamily="2" charset="-122"/>
                </a:defRPr>
              </a:lvl7pPr>
              <a:lvl8pPr marL="3427413" indent="-227013" eaLnBrk="0" fontAlgn="base" hangingPunct="0">
                <a:spcBef>
                  <a:spcPct val="0"/>
                </a:spcBef>
                <a:spcAft>
                  <a:spcPct val="0"/>
                </a:spcAft>
                <a:defRPr sz="2900">
                  <a:solidFill>
                    <a:schemeClr val="tx1"/>
                  </a:solidFill>
                  <a:latin typeface="Arial" charset="0"/>
                  <a:ea typeface="宋体" pitchFamily="2" charset="-122"/>
                </a:defRPr>
              </a:lvl8pPr>
              <a:lvl9pPr marL="3884613" indent="-227013" eaLnBrk="0" fontAlgn="base" hangingPunct="0">
                <a:spcBef>
                  <a:spcPct val="0"/>
                </a:spcBef>
                <a:spcAft>
                  <a:spcPct val="0"/>
                </a:spcAft>
                <a:defRPr sz="2900">
                  <a:solidFill>
                    <a:schemeClr val="tx1"/>
                  </a:solidFill>
                  <a:latin typeface="Arial" charset="0"/>
                  <a:ea typeface="宋体" pitchFamily="2" charset="-122"/>
                </a:defRPr>
              </a:lvl9pPr>
            </a:lstStyle>
            <a:p>
              <a:pPr>
                <a:defRPr/>
              </a:pPr>
              <a:r>
                <a:rPr lang="en-US" sz="1800" dirty="0">
                  <a:latin typeface="Calibri" charset="0"/>
                  <a:ea typeface="宋体" charset="0"/>
                </a:rPr>
                <a:t>Score plans</a:t>
              </a:r>
            </a:p>
          </p:txBody>
        </p:sp>
        <p:sp>
          <p:nvSpPr>
            <p:cNvPr id="22542" name="AutoShape 8"/>
            <p:cNvSpPr>
              <a:spLocks noChangeArrowheads="1"/>
            </p:cNvSpPr>
            <p:nvPr/>
          </p:nvSpPr>
          <p:spPr bwMode="auto">
            <a:xfrm>
              <a:off x="7319498" y="4566051"/>
              <a:ext cx="747486" cy="807721"/>
            </a:xfrm>
            <a:prstGeom prst="rightArrow">
              <a:avLst>
                <a:gd name="adj1" fmla="val 50000"/>
                <a:gd name="adj2" fmla="val 37500"/>
              </a:avLst>
            </a:prstGeom>
            <a:solidFill>
              <a:srgbClr val="A6A6A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551" tIns="45275" rIns="90551" bIns="45275" anchor="ctr"/>
            <a:lstStyle/>
            <a:p>
              <a:endParaRPr lang="zh-CN" altLang="en-US" sz="2800">
                <a:latin typeface="Arial" charset="0"/>
                <a:ea typeface="宋体" charset="0"/>
                <a:cs typeface="宋体" charset="0"/>
              </a:endParaRPr>
            </a:p>
          </p:txBody>
        </p:sp>
      </p:grpSp>
      <p:sp>
        <p:nvSpPr>
          <p:cNvPr id="2" name="Slide Number Placeholder 1">
            <a:extLst>
              <a:ext uri="{FF2B5EF4-FFF2-40B4-BE49-F238E27FC236}">
                <a16:creationId xmlns:a16="http://schemas.microsoft.com/office/drawing/2014/main" id="{106A1A43-085D-4351-B0BD-FFECF0FA7535}"/>
              </a:ext>
            </a:extLst>
          </p:cNvPr>
          <p:cNvSpPr>
            <a:spLocks noGrp="1"/>
          </p:cNvSpPr>
          <p:nvPr>
            <p:ph type="sldNum" sz="quarter" idx="12"/>
          </p:nvPr>
        </p:nvSpPr>
        <p:spPr/>
        <p:txBody>
          <a:bodyPr/>
          <a:lstStyle/>
          <a:p>
            <a:fld id="{BC3D2614-8204-4803-84AF-A1212C20E31F}" type="slidenum">
              <a:rPr lang="en-US" smtClean="0"/>
              <a:t>7</a:t>
            </a:fld>
            <a:endParaRPr lang="en-US"/>
          </a:p>
        </p:txBody>
      </p:sp>
      <p:grpSp>
        <p:nvGrpSpPr>
          <p:cNvPr id="17" name="Group 16"/>
          <p:cNvGrpSpPr/>
          <p:nvPr/>
        </p:nvGrpSpPr>
        <p:grpSpPr>
          <a:xfrm>
            <a:off x="-1" y="2296321"/>
            <a:ext cx="9144001" cy="2265359"/>
            <a:chOff x="87775" y="2240424"/>
            <a:chExt cx="8967824" cy="2221712"/>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5" y="2240424"/>
              <a:ext cx="2955387" cy="2216539"/>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606" y="2244322"/>
              <a:ext cx="2957085" cy="221781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0567" y="2247342"/>
              <a:ext cx="2945032" cy="2208774"/>
            </a:xfrm>
            <a:prstGeom prst="rect">
              <a:avLst/>
            </a:prstGeom>
          </p:spPr>
        </p:pic>
      </p:grpSp>
    </p:spTree>
    <p:extLst>
      <p:ext uri="{BB962C8B-B14F-4D97-AF65-F5344CB8AC3E}">
        <p14:creationId xmlns:p14="http://schemas.microsoft.com/office/powerpoint/2010/main" val="67920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ve.psd">
            <a:extLst>
              <a:ext uri="{FF2B5EF4-FFF2-40B4-BE49-F238E27FC236}">
                <a16:creationId xmlns:a16="http://schemas.microsoft.com/office/drawing/2014/main" id="{F2FD703B-37F3-477E-978E-CD72A14A7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2" name="Title 1"/>
          <p:cNvSpPr>
            <a:spLocks noGrp="1"/>
          </p:cNvSpPr>
          <p:nvPr>
            <p:ph type="title"/>
          </p:nvPr>
        </p:nvSpPr>
        <p:spPr/>
        <p:txBody>
          <a:bodyPr/>
          <a:lstStyle/>
          <a:p>
            <a:pPr algn="ctr">
              <a:defRPr/>
            </a:pPr>
            <a:r>
              <a:rPr lang="en-US" dirty="0"/>
              <a:t>Networks of Plans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7531738"/>
              </p:ext>
            </p:extLst>
          </p:nvPr>
        </p:nvGraphicFramePr>
        <p:xfrm>
          <a:off x="435429" y="1760485"/>
          <a:ext cx="8505371" cy="4550974"/>
        </p:xfrm>
        <a:graphic>
          <a:graphicData uri="http://schemas.openxmlformats.org/drawingml/2006/table">
            <a:tbl>
              <a:tblPr firstRow="1" bandRow="1">
                <a:tableStyleId>{073A0DAA-6AF3-43AB-8588-CEC1D06C72B9}</a:tableStyleId>
              </a:tblPr>
              <a:tblGrid>
                <a:gridCol w="4146194">
                  <a:extLst>
                    <a:ext uri="{9D8B030D-6E8A-4147-A177-3AD203B41FA5}">
                      <a16:colId xmlns:a16="http://schemas.microsoft.com/office/drawing/2014/main" val="20000"/>
                    </a:ext>
                  </a:extLst>
                </a:gridCol>
                <a:gridCol w="4359177">
                  <a:extLst>
                    <a:ext uri="{9D8B030D-6E8A-4147-A177-3AD203B41FA5}">
                      <a16:colId xmlns:a16="http://schemas.microsoft.com/office/drawing/2014/main" val="20001"/>
                    </a:ext>
                  </a:extLst>
                </a:gridCol>
              </a:tblGrid>
              <a:tr h="376453">
                <a:tc>
                  <a:txBody>
                    <a:bodyPr/>
                    <a:lstStyle/>
                    <a:p>
                      <a:r>
                        <a:rPr lang="en-US" sz="2400" dirty="0">
                          <a:solidFill>
                            <a:srgbClr val="3366FF"/>
                          </a:solidFill>
                        </a:rPr>
                        <a:t>Asbury Park, New Jersey</a:t>
                      </a:r>
                    </a:p>
                  </a:txBody>
                  <a:tcPr marL="121920" marR="121920" marT="45739" marB="45739">
                    <a:noFill/>
                  </a:tcPr>
                </a:tc>
                <a:tc>
                  <a:txBody>
                    <a:bodyPr/>
                    <a:lstStyle/>
                    <a:p>
                      <a:r>
                        <a:rPr lang="en-US" sz="2400" dirty="0">
                          <a:solidFill>
                            <a:srgbClr val="3366FF"/>
                          </a:solidFill>
                        </a:rPr>
                        <a:t>League City, Texas</a:t>
                      </a:r>
                    </a:p>
                  </a:txBody>
                  <a:tcPr marL="121920" marR="121920" marT="45739" marB="45739">
                    <a:noFill/>
                  </a:tcPr>
                </a:tc>
                <a:extLst>
                  <a:ext uri="{0D108BD9-81ED-4DB2-BD59-A6C34878D82A}">
                    <a16:rowId xmlns:a16="http://schemas.microsoft.com/office/drawing/2014/main" val="10000"/>
                  </a:ext>
                </a:extLst>
              </a:tr>
              <a:tr h="279494">
                <a:tc>
                  <a:txBody>
                    <a:bodyPr/>
                    <a:lstStyle/>
                    <a:p>
                      <a:pPr marL="0" marR="0" algn="l">
                        <a:spcBef>
                          <a:spcPts val="0"/>
                        </a:spcBef>
                        <a:spcAft>
                          <a:spcPts val="0"/>
                        </a:spcAft>
                      </a:pPr>
                      <a:r>
                        <a:rPr lang="en-US" sz="2000" i="0" dirty="0">
                          <a:effectLst/>
                          <a:latin typeface="Times New Roman"/>
                          <a:ea typeface="MS Mincho"/>
                          <a:cs typeface="Times New Roman"/>
                        </a:rPr>
                        <a:t>Master Plan (2006)</a:t>
                      </a:r>
                      <a:endParaRPr lang="en-US" sz="2000" i="0" dirty="0">
                        <a:effectLst/>
                        <a:latin typeface="Cambria"/>
                        <a:ea typeface="MS Mincho"/>
                        <a:cs typeface="Times New Roman"/>
                      </a:endParaRPr>
                    </a:p>
                  </a:txBody>
                  <a:tcPr marT="0" marB="0">
                    <a:noFill/>
                  </a:tcPr>
                </a:tc>
                <a:tc>
                  <a:txBody>
                    <a:bodyPr/>
                    <a:lstStyle/>
                    <a:p>
                      <a:pPr marL="0" marR="0">
                        <a:spcBef>
                          <a:spcPts val="0"/>
                        </a:spcBef>
                        <a:spcAft>
                          <a:spcPts val="0"/>
                        </a:spcAft>
                      </a:pPr>
                      <a:r>
                        <a:rPr lang="en-US" sz="2000" i="0" dirty="0">
                          <a:effectLst/>
                          <a:latin typeface="Times New Roman"/>
                          <a:ea typeface="MS Mincho"/>
                          <a:cs typeface="Times New Roman"/>
                        </a:rPr>
                        <a:t>Comprehensive Plan 2035 (2013)</a:t>
                      </a:r>
                      <a:endParaRPr lang="en-US" sz="2000" i="0" dirty="0">
                        <a:effectLst/>
                        <a:latin typeface="Cambria"/>
                        <a:ea typeface="MS Mincho"/>
                        <a:cs typeface="Times New Roman"/>
                      </a:endParaRPr>
                    </a:p>
                  </a:txBody>
                  <a:tcPr marT="0" marB="0">
                    <a:noFill/>
                  </a:tcPr>
                </a:tc>
                <a:extLst>
                  <a:ext uri="{0D108BD9-81ED-4DB2-BD59-A6C34878D82A}">
                    <a16:rowId xmlns:a16="http://schemas.microsoft.com/office/drawing/2014/main" val="10001"/>
                  </a:ext>
                </a:extLst>
              </a:tr>
              <a:tr h="1709011">
                <a:tc>
                  <a:txBody>
                    <a:bodyPr/>
                    <a:lstStyle/>
                    <a:p>
                      <a:pPr marL="0" marR="0" algn="l">
                        <a:spcBef>
                          <a:spcPts val="0"/>
                        </a:spcBef>
                        <a:spcAft>
                          <a:spcPts val="0"/>
                        </a:spcAft>
                      </a:pPr>
                      <a:r>
                        <a:rPr lang="en-US" sz="2000" i="0" dirty="0">
                          <a:effectLst/>
                          <a:latin typeface="Times New Roman"/>
                          <a:ea typeface="MS Mincho"/>
                          <a:cs typeface="Times New Roman"/>
                        </a:rPr>
                        <a:t>Monmouth Co.</a:t>
                      </a:r>
                      <a:r>
                        <a:rPr lang="en-US" sz="2000" i="0" baseline="0" dirty="0">
                          <a:effectLst/>
                          <a:latin typeface="Times New Roman"/>
                          <a:ea typeface="MS Mincho"/>
                          <a:cs typeface="Times New Roman"/>
                        </a:rPr>
                        <a:t> </a:t>
                      </a:r>
                      <a:r>
                        <a:rPr lang="en-US" sz="2000" i="0" dirty="0">
                          <a:effectLst/>
                          <a:latin typeface="Times New Roman"/>
                          <a:ea typeface="MS Mincho"/>
                          <a:cs typeface="Times New Roman"/>
                        </a:rPr>
                        <a:t>Mitigation Plan (2012)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Consolidated Housing Plan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Waterfront </a:t>
                      </a:r>
                      <a:r>
                        <a:rPr lang="en-US" sz="2000" i="0" dirty="0" err="1">
                          <a:effectLst/>
                          <a:latin typeface="Times New Roman"/>
                          <a:ea typeface="MS Mincho"/>
                          <a:cs typeface="Times New Roman"/>
                        </a:rPr>
                        <a:t>Redev</a:t>
                      </a:r>
                      <a:r>
                        <a:rPr lang="en-US" sz="2000" i="0" dirty="0">
                          <a:effectLst/>
                          <a:latin typeface="Times New Roman"/>
                          <a:ea typeface="MS Mincho"/>
                          <a:cs typeface="Times New Roman"/>
                        </a:rPr>
                        <a:t>. Plan (2005)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Main Street </a:t>
                      </a:r>
                      <a:r>
                        <a:rPr lang="en-US" sz="2000" i="0" dirty="0" err="1">
                          <a:effectLst/>
                          <a:latin typeface="Times New Roman"/>
                          <a:ea typeface="MS Mincho"/>
                          <a:cs typeface="Times New Roman"/>
                        </a:rPr>
                        <a:t>Redev</a:t>
                      </a:r>
                      <a:r>
                        <a:rPr lang="en-US" sz="2000" i="0" dirty="0">
                          <a:effectLst/>
                          <a:latin typeface="Times New Roman"/>
                          <a:ea typeface="MS Mincho"/>
                          <a:cs typeface="Times New Roman"/>
                        </a:rPr>
                        <a:t>. Plan (2008)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CBD Redevelopment Plan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Scattered Site </a:t>
                      </a:r>
                      <a:r>
                        <a:rPr lang="en-US" sz="2000" i="0" dirty="0" err="1">
                          <a:effectLst/>
                          <a:latin typeface="Times New Roman"/>
                          <a:ea typeface="MS Mincho"/>
                          <a:cs typeface="Times New Roman"/>
                        </a:rPr>
                        <a:t>Redev</a:t>
                      </a:r>
                      <a:r>
                        <a:rPr lang="en-US" sz="2000" i="0" dirty="0">
                          <a:effectLst/>
                          <a:latin typeface="Times New Roman"/>
                          <a:ea typeface="MS Mincho"/>
                          <a:cs typeface="Times New Roman"/>
                        </a:rPr>
                        <a:t>. Plan (2003)</a:t>
                      </a:r>
                      <a:endParaRPr lang="en-US" sz="2000" i="0" dirty="0">
                        <a:effectLst/>
                        <a:latin typeface="Cambria"/>
                        <a:ea typeface="MS Mincho"/>
                        <a:cs typeface="Times New Roman"/>
                      </a:endParaRPr>
                    </a:p>
                    <a:p>
                      <a:pPr marL="0" marR="0" algn="l">
                        <a:spcBef>
                          <a:spcPts val="0"/>
                        </a:spcBef>
                        <a:spcAft>
                          <a:spcPts val="0"/>
                        </a:spcAft>
                      </a:pPr>
                      <a:endParaRPr lang="en-US" sz="2000" i="0" dirty="0">
                        <a:effectLst/>
                        <a:latin typeface="Cambria"/>
                        <a:ea typeface="MS Mincho"/>
                        <a:cs typeface="Times New Roman"/>
                      </a:endParaRPr>
                    </a:p>
                  </a:txBody>
                  <a:tcPr marT="0" marB="0">
                    <a:noFill/>
                  </a:tcPr>
                </a:tc>
                <a:tc>
                  <a:txBody>
                    <a:bodyPr/>
                    <a:lstStyle/>
                    <a:p>
                      <a:pPr marL="0" marR="0">
                        <a:spcBef>
                          <a:spcPts val="0"/>
                        </a:spcBef>
                        <a:spcAft>
                          <a:spcPts val="0"/>
                        </a:spcAft>
                      </a:pPr>
                      <a:r>
                        <a:rPr lang="en-US" sz="2000" i="0" dirty="0">
                          <a:effectLst/>
                          <a:latin typeface="Times New Roman"/>
                          <a:ea typeface="MS Mincho"/>
                          <a:cs typeface="Times New Roman"/>
                        </a:rPr>
                        <a:t>Local Mitigation Plan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Parks &amp; Open Space Plan (2006)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0" dirty="0">
                          <a:effectLst/>
                          <a:latin typeface="Times New Roman"/>
                          <a:ea typeface="MS Mincho"/>
                          <a:cs typeface="Times New Roman"/>
                        </a:rPr>
                        <a:t>Consolidated [Housing] Plan (2012)</a:t>
                      </a:r>
                      <a:endParaRPr lang="en-US" sz="2000" i="0" dirty="0">
                        <a:effectLst/>
                        <a:latin typeface="Cambria"/>
                        <a:ea typeface="MS Mincho"/>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i="0" dirty="0">
                        <a:effectLst/>
                        <a:latin typeface="Cambria"/>
                        <a:ea typeface="MS Mincho"/>
                        <a:cs typeface="Times New Roman"/>
                      </a:endParaRPr>
                    </a:p>
                    <a:p>
                      <a:pPr marL="0" marR="0">
                        <a:spcBef>
                          <a:spcPts val="0"/>
                        </a:spcBef>
                        <a:spcAft>
                          <a:spcPts val="0"/>
                        </a:spcAft>
                      </a:pPr>
                      <a:endParaRPr lang="en-US" sz="2000" i="0" dirty="0">
                        <a:effectLst/>
                        <a:latin typeface="Cambria"/>
                        <a:ea typeface="MS Mincho"/>
                        <a:cs typeface="Times New Roman"/>
                      </a:endParaRPr>
                    </a:p>
                  </a:txBody>
                  <a:tcPr marT="0" marB="0">
                    <a:noFill/>
                  </a:tcPr>
                </a:tc>
                <a:extLst>
                  <a:ext uri="{0D108BD9-81ED-4DB2-BD59-A6C34878D82A}">
                    <a16:rowId xmlns:a16="http://schemas.microsoft.com/office/drawing/2014/main" val="10002"/>
                  </a:ext>
                </a:extLst>
              </a:tr>
              <a:tr h="344582">
                <a:tc>
                  <a:txBody>
                    <a:bodyPr/>
                    <a:lstStyle/>
                    <a:p>
                      <a:pPr marL="0" marR="0" algn="l">
                        <a:spcBef>
                          <a:spcPts val="0"/>
                        </a:spcBef>
                        <a:spcAft>
                          <a:spcPts val="0"/>
                        </a:spcAft>
                      </a:pPr>
                      <a:endParaRPr lang="en-US" sz="2000" i="0" dirty="0">
                        <a:effectLst/>
                        <a:latin typeface="Cambria"/>
                        <a:ea typeface="MS Mincho"/>
                        <a:cs typeface="Times New Roman"/>
                      </a:endParaRPr>
                    </a:p>
                  </a:txBody>
                  <a:tcPr marT="0" marB="0">
                    <a:noFill/>
                  </a:tcPr>
                </a:tc>
                <a:tc>
                  <a:txBody>
                    <a:bodyPr/>
                    <a:lstStyle/>
                    <a:p>
                      <a:pPr marL="0" marR="0">
                        <a:spcBef>
                          <a:spcPts val="0"/>
                        </a:spcBef>
                        <a:spcAft>
                          <a:spcPts val="0"/>
                        </a:spcAft>
                      </a:pPr>
                      <a:endParaRPr lang="en-US" sz="2000" i="0" dirty="0">
                        <a:effectLst/>
                        <a:latin typeface="Cambria"/>
                        <a:ea typeface="MS Mincho"/>
                        <a:cs typeface="Times New Roman"/>
                      </a:endParaRPr>
                    </a:p>
                  </a:txBody>
                  <a:tcPr marT="0" marB="0">
                    <a:noFill/>
                  </a:tcPr>
                </a:tc>
                <a:extLst>
                  <a:ext uri="{0D108BD9-81ED-4DB2-BD59-A6C34878D82A}">
                    <a16:rowId xmlns:a16="http://schemas.microsoft.com/office/drawing/2014/main" val="10003"/>
                  </a:ext>
                </a:extLst>
              </a:tr>
              <a:tr h="279494">
                <a:tc>
                  <a:txBody>
                    <a:bodyPr/>
                    <a:lstStyle/>
                    <a:p>
                      <a:pPr marL="0" marR="0" algn="l">
                        <a:spcBef>
                          <a:spcPts val="0"/>
                        </a:spcBef>
                        <a:spcAft>
                          <a:spcPts val="0"/>
                        </a:spcAft>
                      </a:pPr>
                      <a:endParaRPr lang="en-US" sz="2000" i="0" dirty="0">
                        <a:effectLst/>
                        <a:latin typeface="Cambria"/>
                        <a:ea typeface="MS Mincho"/>
                        <a:cs typeface="Times New Roman"/>
                      </a:endParaRPr>
                    </a:p>
                  </a:txBody>
                  <a:tcPr marT="0" marB="0">
                    <a:noFill/>
                  </a:tcPr>
                </a:tc>
                <a:tc>
                  <a:txBody>
                    <a:bodyPr/>
                    <a:lstStyle/>
                    <a:p>
                      <a:pPr marL="0" marR="0">
                        <a:spcBef>
                          <a:spcPts val="0"/>
                        </a:spcBef>
                        <a:spcAft>
                          <a:spcPts val="0"/>
                        </a:spcAft>
                      </a:pPr>
                      <a:endParaRPr lang="en-US" sz="2000" i="0" dirty="0">
                        <a:effectLst/>
                        <a:latin typeface="Cambria"/>
                        <a:ea typeface="MS Mincho"/>
                        <a:cs typeface="Times New Roman"/>
                      </a:endParaRPr>
                    </a:p>
                  </a:txBody>
                  <a:tcPr marT="0" marB="0">
                    <a:noFill/>
                  </a:tcPr>
                </a:tc>
                <a:extLst>
                  <a:ext uri="{0D108BD9-81ED-4DB2-BD59-A6C34878D82A}">
                    <a16:rowId xmlns:a16="http://schemas.microsoft.com/office/drawing/2014/main" val="10004"/>
                  </a:ext>
                </a:extLst>
              </a:tr>
              <a:tr h="279494">
                <a:tc>
                  <a:txBody>
                    <a:bodyPr/>
                    <a:lstStyle/>
                    <a:p>
                      <a:pPr marL="0" marR="0" algn="l">
                        <a:spcBef>
                          <a:spcPts val="0"/>
                        </a:spcBef>
                        <a:spcAft>
                          <a:spcPts val="0"/>
                        </a:spcAft>
                      </a:pPr>
                      <a:endParaRPr lang="en-US" sz="2000" i="0" dirty="0">
                        <a:effectLst/>
                        <a:latin typeface="Cambria"/>
                        <a:ea typeface="MS Mincho"/>
                        <a:cs typeface="Times New Roman"/>
                      </a:endParaRPr>
                    </a:p>
                  </a:txBody>
                  <a:tcPr marT="0" marB="0">
                    <a:noFill/>
                  </a:tcPr>
                </a:tc>
                <a:tc>
                  <a:txBody>
                    <a:bodyPr/>
                    <a:lstStyle/>
                    <a:p>
                      <a:endParaRPr lang="en-US" sz="1600" i="0" dirty="0"/>
                    </a:p>
                  </a:txBody>
                  <a:tcPr marL="121920" marR="121920" marT="45739" marB="45739">
                    <a:noFill/>
                  </a:tcPr>
                </a:tc>
                <a:extLst>
                  <a:ext uri="{0D108BD9-81ED-4DB2-BD59-A6C34878D82A}">
                    <a16:rowId xmlns:a16="http://schemas.microsoft.com/office/drawing/2014/main" val="10005"/>
                  </a:ext>
                </a:extLst>
              </a:tr>
              <a:tr h="279494">
                <a:tc>
                  <a:txBody>
                    <a:bodyPr/>
                    <a:lstStyle/>
                    <a:p>
                      <a:pPr marL="0" marR="0" algn="l">
                        <a:spcBef>
                          <a:spcPts val="0"/>
                        </a:spcBef>
                        <a:spcAft>
                          <a:spcPts val="0"/>
                        </a:spcAft>
                      </a:pPr>
                      <a:endParaRPr lang="en-US" sz="2000" i="0" dirty="0">
                        <a:effectLst/>
                        <a:latin typeface="Cambria"/>
                        <a:ea typeface="MS Mincho"/>
                        <a:cs typeface="Times New Roman"/>
                      </a:endParaRPr>
                    </a:p>
                  </a:txBody>
                  <a:tcPr marT="0" marB="0">
                    <a:noFill/>
                  </a:tcPr>
                </a:tc>
                <a:tc>
                  <a:txBody>
                    <a:bodyPr/>
                    <a:lstStyle/>
                    <a:p>
                      <a:endParaRPr lang="en-US" sz="1600" i="0" dirty="0"/>
                    </a:p>
                  </a:txBody>
                  <a:tcPr marL="121920" marR="121920" marT="45739" marB="45739">
                    <a:noFill/>
                  </a:tcPr>
                </a:tc>
                <a:extLst>
                  <a:ext uri="{0D108BD9-81ED-4DB2-BD59-A6C34878D82A}">
                    <a16:rowId xmlns:a16="http://schemas.microsoft.com/office/drawing/2014/main" val="10006"/>
                  </a:ext>
                </a:extLst>
              </a:tr>
              <a:tr h="279494">
                <a:tc>
                  <a:txBody>
                    <a:bodyPr/>
                    <a:lstStyle/>
                    <a:p>
                      <a:pPr marL="0" marR="0" algn="l">
                        <a:spcBef>
                          <a:spcPts val="0"/>
                        </a:spcBef>
                        <a:spcAft>
                          <a:spcPts val="0"/>
                        </a:spcAft>
                      </a:pPr>
                      <a:endParaRPr lang="en-US" sz="2000" i="0" dirty="0">
                        <a:effectLst/>
                        <a:latin typeface="Cambria"/>
                        <a:ea typeface="MS Mincho"/>
                        <a:cs typeface="Times New Roman"/>
                      </a:endParaRPr>
                    </a:p>
                  </a:txBody>
                  <a:tcPr marT="0" marB="0">
                    <a:noFill/>
                  </a:tcPr>
                </a:tc>
                <a:tc>
                  <a:txBody>
                    <a:bodyPr/>
                    <a:lstStyle/>
                    <a:p>
                      <a:endParaRPr lang="en-US" sz="1600" i="0" dirty="0"/>
                    </a:p>
                  </a:txBody>
                  <a:tcPr marL="121920" marR="121920" marT="45739" marB="45739">
                    <a:noFill/>
                  </a:tcPr>
                </a:tc>
                <a:extLst>
                  <a:ext uri="{0D108BD9-81ED-4DB2-BD59-A6C34878D82A}">
                    <a16:rowId xmlns:a16="http://schemas.microsoft.com/office/drawing/2014/main" val="10007"/>
                  </a:ext>
                </a:extLst>
              </a:tr>
            </a:tbl>
          </a:graphicData>
        </a:graphic>
      </p:graphicFrame>
      <p:sp>
        <p:nvSpPr>
          <p:cNvPr id="3" name="Slide Number Placeholder 2">
            <a:extLst>
              <a:ext uri="{FF2B5EF4-FFF2-40B4-BE49-F238E27FC236}">
                <a16:creationId xmlns:a16="http://schemas.microsoft.com/office/drawing/2014/main" id="{3A081691-2411-4AB7-8105-42E909C00081}"/>
              </a:ext>
            </a:extLst>
          </p:cNvPr>
          <p:cNvSpPr>
            <a:spLocks noGrp="1"/>
          </p:cNvSpPr>
          <p:nvPr>
            <p:ph type="sldNum" sz="quarter" idx="12"/>
          </p:nvPr>
        </p:nvSpPr>
        <p:spPr/>
        <p:txBody>
          <a:bodyPr/>
          <a:lstStyle/>
          <a:p>
            <a:fld id="{BC3D2614-8204-4803-84AF-A1212C20E31F}" type="slidenum">
              <a:rPr lang="en-US" smtClean="0">
                <a:solidFill>
                  <a:schemeClr val="tx1"/>
                </a:solidFill>
              </a:rPr>
              <a:t>8</a:t>
            </a:fld>
            <a:endParaRPr lang="en-US" dirty="0">
              <a:solidFill>
                <a:schemeClr val="tx1"/>
              </a:solidFill>
            </a:endParaRPr>
          </a:p>
        </p:txBody>
      </p:sp>
    </p:spTree>
    <p:extLst>
      <p:ext uri="{BB962C8B-B14F-4D97-AF65-F5344CB8AC3E}">
        <p14:creationId xmlns:p14="http://schemas.microsoft.com/office/powerpoint/2010/main" val="65423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ve.psd">
            <a:extLst>
              <a:ext uri="{FF2B5EF4-FFF2-40B4-BE49-F238E27FC236}">
                <a16:creationId xmlns:a16="http://schemas.microsoft.com/office/drawing/2014/main" id="{08F8C547-47B2-4B06-AABB-4A71C92EC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0965"/>
            <a:ext cx="9144000" cy="1017037"/>
          </a:xfrm>
          <a:prstGeom prst="rect">
            <a:avLst/>
          </a:prstGeom>
        </p:spPr>
      </p:pic>
      <p:sp>
        <p:nvSpPr>
          <p:cNvPr id="6" name="Rectangle 5"/>
          <p:cNvSpPr/>
          <p:nvPr/>
        </p:nvSpPr>
        <p:spPr>
          <a:xfrm>
            <a:off x="4107207" y="1266566"/>
            <a:ext cx="5151839" cy="4832092"/>
          </a:xfrm>
          <a:prstGeom prst="rect">
            <a:avLst/>
          </a:prstGeom>
        </p:spPr>
        <p:txBody>
          <a:bodyPr wrap="square">
            <a:spAutoFit/>
          </a:bodyPr>
          <a:lstStyle/>
          <a:p>
            <a:pPr marL="731502">
              <a:defRPr/>
            </a:pPr>
            <a:r>
              <a:rPr lang="en-US" sz="2400" b="1" dirty="0"/>
              <a:t>Innovative Policies in Low Density Area</a:t>
            </a:r>
          </a:p>
          <a:p>
            <a:pPr marL="1074393" indent="-342891">
              <a:buFont typeface="Arial"/>
              <a:buChar char="•"/>
              <a:defRPr/>
            </a:pPr>
            <a:r>
              <a:rPr lang="en-US" sz="2000" dirty="0"/>
              <a:t>Land use regulations that limit new development.</a:t>
            </a:r>
          </a:p>
          <a:p>
            <a:pPr marL="1531582" lvl="1" indent="-342891">
              <a:buFont typeface="Arial"/>
              <a:buChar char="•"/>
              <a:defRPr/>
            </a:pPr>
            <a:r>
              <a:rPr lang="en-US" sz="2000" dirty="0"/>
              <a:t>riparian buffer, cluster development, low density</a:t>
            </a:r>
          </a:p>
          <a:p>
            <a:pPr marL="1074393" indent="-342891">
              <a:buFont typeface="Arial"/>
              <a:buChar char="•"/>
              <a:defRPr/>
            </a:pPr>
            <a:r>
              <a:rPr lang="en-US" sz="2000" dirty="0"/>
              <a:t>Land acquisition in proposed conservation areas.</a:t>
            </a:r>
          </a:p>
          <a:p>
            <a:pPr marL="1531582" lvl="1" indent="-342891">
              <a:buFont typeface="Arial"/>
              <a:buChar char="•"/>
              <a:defRPr/>
            </a:pPr>
            <a:r>
              <a:rPr lang="en-US" sz="2000" dirty="0"/>
              <a:t>repetitive loss areas, parks and recreation</a:t>
            </a:r>
          </a:p>
          <a:p>
            <a:pPr marL="1074393" indent="-342891">
              <a:buFont typeface="Arial"/>
              <a:buChar char="•"/>
              <a:defRPr/>
            </a:pPr>
            <a:r>
              <a:rPr lang="en-US" sz="2000" dirty="0"/>
              <a:t>Investments for </a:t>
            </a:r>
            <a:r>
              <a:rPr lang="en-US" sz="2000" dirty="0" err="1"/>
              <a:t>stormwater</a:t>
            </a:r>
            <a:r>
              <a:rPr lang="en-US" sz="2000" dirty="0"/>
              <a:t> drainage</a:t>
            </a:r>
          </a:p>
          <a:p>
            <a:pPr marL="1531582" lvl="1" indent="-342891">
              <a:buFont typeface="Arial"/>
              <a:buChar char="•"/>
              <a:defRPr/>
            </a:pPr>
            <a:r>
              <a:rPr lang="en-US" sz="2000" dirty="0"/>
              <a:t>low impact design technologies</a:t>
            </a:r>
          </a:p>
          <a:p>
            <a:pPr marL="1074393" indent="-342891">
              <a:buFont typeface="Arial"/>
              <a:buChar char="•"/>
              <a:defRPr/>
            </a:pPr>
            <a:r>
              <a:rPr lang="en-US" sz="2000" dirty="0"/>
              <a:t>Development limits tied to evacuation times.</a:t>
            </a:r>
          </a:p>
          <a:p>
            <a:pPr>
              <a:defRPr/>
            </a:pPr>
            <a:endParaRPr lang="en-US" sz="2000" dirty="0"/>
          </a:p>
        </p:txBody>
      </p:sp>
      <p:sp>
        <p:nvSpPr>
          <p:cNvPr id="28675" name="Rectangle 6"/>
          <p:cNvSpPr>
            <a:spLocks noChangeArrowheads="1"/>
          </p:cNvSpPr>
          <p:nvPr/>
        </p:nvSpPr>
        <p:spPr bwMode="auto">
          <a:xfrm>
            <a:off x="2049001" y="171878"/>
            <a:ext cx="504599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400" dirty="0"/>
              <a:t>District #7: Clear Creek, League City, TX</a:t>
            </a:r>
          </a:p>
          <a:p>
            <a:pPr algn="ctr"/>
            <a:r>
              <a:rPr lang="en-US" sz="2400" dirty="0"/>
              <a:t>Total Plan Integration Score = +37</a:t>
            </a:r>
            <a:endParaRPr lang="en-US" sz="2400" dirty="0">
              <a:solidFill>
                <a:srgbClr val="3366FF"/>
              </a:solidFill>
            </a:endParaRPr>
          </a:p>
        </p:txBody>
      </p:sp>
      <p:pic>
        <p:nvPicPr>
          <p:cNvPr id="5" name="Picture 4"/>
          <p:cNvPicPr/>
          <p:nvPr/>
        </p:nvPicPr>
        <p:blipFill>
          <a:blip r:embed="rId4"/>
          <a:stretch>
            <a:fillRect/>
          </a:stretch>
        </p:blipFill>
        <p:spPr>
          <a:xfrm>
            <a:off x="101600" y="2018602"/>
            <a:ext cx="4590109" cy="3046832"/>
          </a:xfrm>
          <a:prstGeom prst="rect">
            <a:avLst/>
          </a:prstGeom>
        </p:spPr>
      </p:pic>
      <p:sp>
        <p:nvSpPr>
          <p:cNvPr id="2" name="Slide Number Placeholder 1">
            <a:extLst>
              <a:ext uri="{FF2B5EF4-FFF2-40B4-BE49-F238E27FC236}">
                <a16:creationId xmlns:a16="http://schemas.microsoft.com/office/drawing/2014/main" id="{C83078D4-DC07-4C39-8A39-3298F391A9F9}"/>
              </a:ext>
            </a:extLst>
          </p:cNvPr>
          <p:cNvSpPr>
            <a:spLocks noGrp="1"/>
          </p:cNvSpPr>
          <p:nvPr>
            <p:ph type="sldNum" sz="quarter" idx="12"/>
          </p:nvPr>
        </p:nvSpPr>
        <p:spPr/>
        <p:txBody>
          <a:bodyPr/>
          <a:lstStyle/>
          <a:p>
            <a:fld id="{BC3D2614-8204-4803-84AF-A1212C20E31F}" type="slidenum">
              <a:rPr lang="en-US" smtClean="0">
                <a:solidFill>
                  <a:schemeClr val="tx1"/>
                </a:solidFill>
              </a:rPr>
              <a:t>9</a:t>
            </a:fld>
            <a:endParaRPr lang="en-US" dirty="0">
              <a:solidFill>
                <a:schemeClr val="tx1"/>
              </a:solidFill>
            </a:endParaRPr>
          </a:p>
        </p:txBody>
      </p:sp>
    </p:spTree>
    <p:extLst>
      <p:ext uri="{BB962C8B-B14F-4D97-AF65-F5344CB8AC3E}">
        <p14:creationId xmlns:p14="http://schemas.microsoft.com/office/powerpoint/2010/main" val="33972878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18991</TotalTime>
  <Words>1456</Words>
  <Application>Microsoft Macintosh PowerPoint</Application>
  <PresentationFormat>On-screen Show (4:3)</PresentationFormat>
  <Paragraphs>277</Paragraphs>
  <Slides>31</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等线</vt:lpstr>
      <vt:lpstr>微软雅黑</vt:lpstr>
      <vt:lpstr>MS Mincho</vt:lpstr>
      <vt:lpstr>MS PGothic</vt:lpstr>
      <vt:lpstr>宋体</vt:lpstr>
      <vt:lpstr>宋体</vt:lpstr>
      <vt:lpstr>Arial</vt:lpstr>
      <vt:lpstr>Calibri</vt:lpstr>
      <vt:lpstr>Calibri Light</vt:lpstr>
      <vt:lpstr>Cambria</vt:lpstr>
      <vt:lpstr>Droid Sans</vt:lpstr>
      <vt:lpstr>Gill Sans MT</vt:lpstr>
      <vt:lpstr>Lato Regular</vt:lpstr>
      <vt:lpstr>Times New Roman</vt:lpstr>
      <vt:lpstr>Office Theme</vt:lpstr>
      <vt:lpstr>PowerPoint Presentation</vt:lpstr>
      <vt:lpstr>Networks of Plans</vt:lpstr>
      <vt:lpstr>PowerPoint Presentation</vt:lpstr>
      <vt:lpstr>Project Objectives</vt:lpstr>
      <vt:lpstr>PowerPoint Presentation</vt:lpstr>
      <vt:lpstr>Project Objectives</vt:lpstr>
      <vt:lpstr>Phases for Spatial Evaluation of Networks of Plans for a Resilience Scorecard  </vt:lpstr>
      <vt:lpstr>Networks of Plans</vt:lpstr>
      <vt:lpstr>PowerPoint Presentation</vt:lpstr>
      <vt:lpstr>PowerPoint Presentation</vt:lpstr>
      <vt:lpstr>PowerPoint Presentation</vt:lpstr>
      <vt:lpstr> </vt:lpstr>
      <vt:lpstr>Structure of the guidebook </vt:lpstr>
      <vt:lpstr>Gathering plans and pulling policies </vt:lpstr>
      <vt:lpstr>PowerPoint Presentation</vt:lpstr>
      <vt:lpstr>Types of policy tools</vt:lpstr>
      <vt:lpstr>Policies pulled:</vt:lpstr>
      <vt:lpstr>Mapping</vt:lpstr>
      <vt:lpstr>Mapping </vt:lpstr>
      <vt:lpstr>Scoring Policies </vt:lpstr>
      <vt:lpstr>Scoring Policies</vt:lpstr>
      <vt:lpstr>PowerPoint Presentation</vt:lpstr>
      <vt:lpstr>PowerPoint Presentation</vt:lpstr>
      <vt:lpstr>PowerPoint Presentation</vt:lpstr>
      <vt:lpstr> High Tide, City of Norfolk</vt:lpstr>
      <vt:lpstr>Norfolk’s Team</vt:lpstr>
      <vt:lpstr>PowerPoint Presentation</vt:lpstr>
      <vt:lpstr>PowerPoint Presentation</vt:lpstr>
      <vt:lpstr>PowerPoint Presentation</vt:lpstr>
      <vt:lpstr>PowerPoint Presentation</vt:lpstr>
      <vt:lpstr>Thank you  Questions?</vt:lpstr>
    </vt:vector>
  </TitlesOfParts>
  <Company>The University of North Carolina at Chapel Hill</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AKSchwab</dc:creator>
  <cp:lastModifiedBy>Microsoft Office User</cp:lastModifiedBy>
  <cp:revision>252</cp:revision>
  <cp:lastPrinted>2017-01-13T16:52:19Z</cp:lastPrinted>
  <dcterms:created xsi:type="dcterms:W3CDTF">2015-02-02T21:22:12Z</dcterms:created>
  <dcterms:modified xsi:type="dcterms:W3CDTF">2018-11-27T20:50:10Z</dcterms:modified>
</cp:coreProperties>
</file>