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9" r:id="rId1"/>
    <p:sldMasterId id="2147484191" r:id="rId2"/>
    <p:sldMasterId id="2147484203" r:id="rId3"/>
    <p:sldMasterId id="2147484167" r:id="rId4"/>
    <p:sldMasterId id="2147483660" r:id="rId5"/>
  </p:sldMasterIdLst>
  <p:notesMasterIdLst>
    <p:notesMasterId r:id="rId28"/>
  </p:notesMasterIdLst>
  <p:handoutMasterIdLst>
    <p:handoutMasterId r:id="rId29"/>
  </p:handoutMasterIdLst>
  <p:sldIdLst>
    <p:sldId id="316" r:id="rId6"/>
    <p:sldId id="412" r:id="rId7"/>
    <p:sldId id="361" r:id="rId8"/>
    <p:sldId id="416" r:id="rId9"/>
    <p:sldId id="414" r:id="rId10"/>
    <p:sldId id="456" r:id="rId11"/>
    <p:sldId id="447" r:id="rId12"/>
    <p:sldId id="440" r:id="rId13"/>
    <p:sldId id="443" r:id="rId14"/>
    <p:sldId id="442" r:id="rId15"/>
    <p:sldId id="444" r:id="rId16"/>
    <p:sldId id="445" r:id="rId17"/>
    <p:sldId id="457" r:id="rId18"/>
    <p:sldId id="448" r:id="rId19"/>
    <p:sldId id="446" r:id="rId20"/>
    <p:sldId id="449" r:id="rId21"/>
    <p:sldId id="450" r:id="rId22"/>
    <p:sldId id="451" r:id="rId23"/>
    <p:sldId id="452" r:id="rId24"/>
    <p:sldId id="454" r:id="rId25"/>
    <p:sldId id="453" r:id="rId26"/>
    <p:sldId id="455" r:id="rId2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defTabSz="457200"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D2B22C"/>
    <a:srgbClr val="005A8B"/>
    <a:srgbClr val="FFE293"/>
    <a:srgbClr val="E8CE79"/>
    <a:srgbClr val="003150"/>
    <a:srgbClr val="723D14"/>
    <a:srgbClr val="63B1E5"/>
    <a:srgbClr val="E9EDF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53" autoAdjust="0"/>
    <p:restoredTop sz="94343" autoAdjust="0"/>
  </p:normalViewPr>
  <p:slideViewPr>
    <p:cSldViewPr snapToGrid="0" snapToObjects="1" showGuides="1">
      <p:cViewPr varScale="1">
        <p:scale>
          <a:sx n="88" d="100"/>
          <a:sy n="88" d="100"/>
        </p:scale>
        <p:origin x="122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atin typeface="Arial" pitchFamily="-109" charset="0"/>
                <a:ea typeface="ＭＳ Ｐゴシック" pitchFamily="-109" charset="-128"/>
                <a:cs typeface="ＭＳ Ｐゴシック" pitchFamily="-109" charset="-128"/>
              </a:defRPr>
            </a:lvl1pPr>
          </a:lstStyle>
          <a:p>
            <a:pPr>
              <a:defRPr/>
            </a:pPr>
            <a:fld id="{973D688E-96B7-E042-A51F-B43D756C50E3}" type="datetimeFigureOut">
              <a:rPr lang="en-US"/>
              <a:pPr>
                <a:defRPr/>
              </a:pPr>
              <a:t>9/19/2018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atin typeface="Arial" pitchFamily="-109" charset="0"/>
                <a:ea typeface="ＭＳ Ｐゴシック" pitchFamily="-109" charset="-128"/>
                <a:cs typeface="ＭＳ Ｐゴシック" pitchFamily="-109" charset="-128"/>
              </a:defRPr>
            </a:lvl1pPr>
          </a:lstStyle>
          <a:p>
            <a:pPr>
              <a:defRPr/>
            </a:pPr>
            <a:fld id="{9C40A0BB-6FAB-2944-8D07-9BFA21CCD19D}" type="slidenum">
              <a:rPr lang="en-US"/>
              <a:pPr>
                <a:defRPr/>
              </a:pPr>
              <a:t>‹#›</a:t>
            </a:fld>
            <a:endParaRPr lang="en-US" dirty="0"/>
          </a:p>
        </p:txBody>
      </p:sp>
    </p:spTree>
    <p:extLst>
      <p:ext uri="{BB962C8B-B14F-4D97-AF65-F5344CB8AC3E}">
        <p14:creationId xmlns:p14="http://schemas.microsoft.com/office/powerpoint/2010/main" val="85257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109" charset="0"/>
                <a:ea typeface="ＭＳ Ｐゴシック" pitchFamily="-109" charset="-128"/>
                <a:cs typeface="ＭＳ Ｐゴシック" pitchFamily="-109" charset="-128"/>
              </a:defRPr>
            </a:lvl1pPr>
          </a:lstStyle>
          <a:p>
            <a:pPr>
              <a:defRPr/>
            </a:pPr>
            <a:fld id="{F3C2F70E-C050-6F43-A34E-525FFD9C8BEE}" type="datetime1">
              <a:rPr lang="en-US"/>
              <a:pPr>
                <a:defRPr/>
              </a:pPr>
              <a:t>9/19/2018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109" charset="0"/>
                <a:ea typeface="ＭＳ Ｐゴシック" pitchFamily="-109" charset="-128"/>
                <a:cs typeface="ＭＳ Ｐゴシック" pitchFamily="-109" charset="-128"/>
              </a:defRPr>
            </a:lvl1pPr>
          </a:lstStyle>
          <a:p>
            <a:pPr>
              <a:defRPr/>
            </a:pPr>
            <a:fld id="{97397036-1B68-054A-9F3B-B20DA1AAAB6A}" type="slidenum">
              <a:rPr lang="en-US"/>
              <a:pPr>
                <a:defRPr/>
              </a:pPr>
              <a:t>‹#›</a:t>
            </a:fld>
            <a:endParaRPr lang="en-US" dirty="0"/>
          </a:p>
        </p:txBody>
      </p:sp>
    </p:spTree>
    <p:extLst>
      <p:ext uri="{BB962C8B-B14F-4D97-AF65-F5344CB8AC3E}">
        <p14:creationId xmlns:p14="http://schemas.microsoft.com/office/powerpoint/2010/main" val="31598912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ALTERNATIVE</a:t>
            </a:r>
            <a:r>
              <a:rPr lang="en-US" baseline="0" dirty="0"/>
              <a:t> COVER</a:t>
            </a:r>
          </a:p>
          <a:p>
            <a:endParaRPr lang="en-US" baseline="0" dirty="0"/>
          </a:p>
          <a:p>
            <a:pPr eaLnBrk="1" hangingPunct="1">
              <a:spcBef>
                <a:spcPct val="0"/>
              </a:spcBef>
            </a:pPr>
            <a:r>
              <a:rPr lang="en-US" b="1" baseline="0" dirty="0">
                <a:latin typeface="Arial Narrow"/>
                <a:ea typeface="ＭＳ Ｐゴシック" pitchFamily="-108" charset="-128"/>
                <a:cs typeface="Arial Narrow"/>
              </a:rPr>
              <a:t>Main Heading</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Font: Georgia; 28pts</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Color: Blue</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Character Spacing: Normal</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Line spacing: 1pt</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Text alignment: Centered</a:t>
            </a:r>
          </a:p>
          <a:p>
            <a:pPr eaLnBrk="1" hangingPunct="1">
              <a:spcBef>
                <a:spcPct val="0"/>
              </a:spcBef>
              <a:buFontTx/>
              <a:buChar char="-"/>
            </a:pPr>
            <a:endParaRPr lang="en-US" b="1" baseline="0" dirty="0">
              <a:latin typeface="Arial Narrow"/>
              <a:ea typeface="ＭＳ Ｐゴシック" pitchFamily="-108" charset="-128"/>
              <a:cs typeface="Arial Narrow"/>
            </a:endParaRPr>
          </a:p>
          <a:p>
            <a:pPr eaLnBrk="1" hangingPunct="1">
              <a:spcBef>
                <a:spcPct val="0"/>
              </a:spcBef>
              <a:buFontTx/>
              <a:buNone/>
            </a:pPr>
            <a:r>
              <a:rPr lang="en-US" b="1" baseline="0" dirty="0">
                <a:latin typeface="Arial Narrow"/>
                <a:ea typeface="ＭＳ Ｐゴシック" pitchFamily="-108" charset="-128"/>
                <a:cs typeface="Arial Narrow"/>
              </a:rPr>
              <a:t>Subheading 1</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Font: Arial Bold; 16pts</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Color: Blue</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Character Spacing: Normal</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Line spacing: Exactly</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Text alignment: Centered</a:t>
            </a:r>
          </a:p>
          <a:p>
            <a:pPr marL="174708" indent="-174708" eaLnBrk="1" hangingPunct="1">
              <a:spcBef>
                <a:spcPct val="0"/>
              </a:spcBef>
              <a:buFont typeface="Lucida Grande"/>
              <a:buChar char="-"/>
            </a:pPr>
            <a:endParaRPr lang="en-US" b="1" baseline="0" dirty="0">
              <a:latin typeface="Arial Narrow"/>
              <a:ea typeface="ＭＳ Ｐゴシック" pitchFamily="-108" charset="-128"/>
              <a:cs typeface="Arial Narrow"/>
            </a:endParaRPr>
          </a:p>
          <a:p>
            <a:pPr eaLnBrk="1" hangingPunct="1">
              <a:spcBef>
                <a:spcPct val="0"/>
              </a:spcBef>
              <a:buFontTx/>
              <a:buNone/>
            </a:pPr>
            <a:r>
              <a:rPr lang="en-US" b="1" baseline="0" dirty="0">
                <a:latin typeface="Arial Narrow"/>
                <a:ea typeface="ＭＳ Ｐゴシック" pitchFamily="-108" charset="-128"/>
                <a:cs typeface="Arial Narrow"/>
              </a:rPr>
              <a:t>Subheading 2</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Font: Arial; 14pts</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Color: Blue</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Character Spacing: Normal</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Line spacing: Exactly </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Text alignment: Centered</a:t>
            </a:r>
          </a:p>
          <a:p>
            <a:pPr marL="174708" indent="-174708" eaLnBrk="1" hangingPunct="1">
              <a:spcBef>
                <a:spcPct val="0"/>
              </a:spcBef>
              <a:buFont typeface="Lucida Grande"/>
              <a:buChar char="-"/>
            </a:pPr>
            <a:endParaRPr lang="en-US" b="1" baseline="0" dirty="0">
              <a:latin typeface="Arial Narrow"/>
              <a:ea typeface="ＭＳ Ｐゴシック" pitchFamily="-108" charset="-128"/>
              <a:cs typeface="Arial Narrow"/>
            </a:endParaRPr>
          </a:p>
          <a:p>
            <a:pPr eaLnBrk="1" hangingPunct="1">
              <a:spcBef>
                <a:spcPct val="0"/>
              </a:spcBef>
              <a:buFontTx/>
              <a:buNone/>
            </a:pPr>
            <a:r>
              <a:rPr lang="en-US" b="1" baseline="0" dirty="0">
                <a:latin typeface="Arial Narrow"/>
                <a:ea typeface="ＭＳ Ｐゴシック" pitchFamily="-108" charset="-128"/>
                <a:cs typeface="Arial Narrow"/>
              </a:rPr>
              <a:t>Date</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Font: Georgia Italic; 16pts</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Color: Yellow</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Character Spacing: Normal</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Line spacing: 1pt</a:t>
            </a:r>
          </a:p>
          <a:p>
            <a:pPr marL="174708" indent="-174708" eaLnBrk="1" hangingPunct="1">
              <a:spcBef>
                <a:spcPct val="0"/>
              </a:spcBef>
              <a:buFont typeface="Lucida Grande"/>
              <a:buChar char="-"/>
            </a:pPr>
            <a:r>
              <a:rPr lang="en-US" b="1" baseline="0" dirty="0">
                <a:latin typeface="Arial Narrow"/>
                <a:ea typeface="ＭＳ Ｐゴシック" pitchFamily="-108" charset="-128"/>
                <a:cs typeface="Arial Narrow"/>
              </a:rPr>
              <a:t> Text alignment: Centered</a:t>
            </a:r>
          </a:p>
          <a:p>
            <a:pPr marL="174708" indent="-174708" eaLnBrk="1" hangingPunct="1">
              <a:spcBef>
                <a:spcPct val="0"/>
              </a:spcBef>
              <a:buFont typeface="Lucida Grande"/>
              <a:buChar char="-"/>
            </a:pPr>
            <a:endParaRPr lang="en-US" b="1" baseline="0" dirty="0">
              <a:latin typeface="Arial Narrow"/>
              <a:ea typeface="ＭＳ Ｐゴシック" pitchFamily="-108" charset="-128"/>
              <a:cs typeface="Arial Narrow"/>
            </a:endParaRPr>
          </a:p>
          <a:p>
            <a:pPr marL="174708" indent="-174708" eaLnBrk="1" hangingPunct="1">
              <a:spcBef>
                <a:spcPct val="0"/>
              </a:spcBef>
              <a:buFont typeface="Lucida Grande"/>
              <a:buChar char="-"/>
            </a:pPr>
            <a:endParaRPr lang="en-US" b="1" baseline="0" dirty="0">
              <a:latin typeface="Arial Narrow"/>
              <a:ea typeface="ＭＳ Ｐゴシック" pitchFamily="-108" charset="-128"/>
              <a:cs typeface="Arial Narrow"/>
            </a:endParaRPr>
          </a:p>
          <a:p>
            <a:pPr eaLnBrk="1" hangingPunct="1">
              <a:spcBef>
                <a:spcPct val="0"/>
              </a:spcBef>
              <a:buFontTx/>
              <a:buNone/>
            </a:pPr>
            <a:endParaRPr lang="en-US" b="1" baseline="0" dirty="0">
              <a:latin typeface="Arial Narrow"/>
              <a:ea typeface="ＭＳ Ｐゴシック" pitchFamily="-108" charset="-128"/>
              <a:cs typeface="Arial Narrow"/>
            </a:endParaRPr>
          </a:p>
          <a:p>
            <a:pPr eaLnBrk="1" hangingPunct="1">
              <a:spcBef>
                <a:spcPct val="0"/>
              </a:spcBef>
              <a:buFontTx/>
              <a:buNone/>
            </a:pPr>
            <a:endParaRPr lang="en-US" b="1" baseline="0" dirty="0">
              <a:latin typeface="Arial Narrow"/>
              <a:ea typeface="ＭＳ Ｐゴシック" pitchFamily="-108" charset="-128"/>
              <a:cs typeface="Arial Narrow"/>
            </a:endParaRPr>
          </a:p>
          <a:p>
            <a:endParaRPr lang="en-US" dirty="0"/>
          </a:p>
        </p:txBody>
      </p:sp>
      <p:sp>
        <p:nvSpPr>
          <p:cNvPr id="4" name="Slide Number Placeholder 3"/>
          <p:cNvSpPr>
            <a:spLocks noGrp="1"/>
          </p:cNvSpPr>
          <p:nvPr>
            <p:ph type="sldNum" sz="quarter" idx="10"/>
          </p:nvPr>
        </p:nvSpPr>
        <p:spPr/>
        <p:txBody>
          <a:bodyPr/>
          <a:lstStyle/>
          <a:p>
            <a:pPr>
              <a:defRPr/>
            </a:pPr>
            <a:fld id="{97397036-1B68-054A-9F3B-B20DA1AAAB6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57133" eaLnBrk="1" hangingPunct="1">
              <a:spcBef>
                <a:spcPct val="0"/>
              </a:spcBef>
              <a:defRPr/>
            </a:pPr>
            <a:r>
              <a:rPr lang="en-US" dirty="0"/>
              <a:t>Jobs</a:t>
            </a:r>
            <a:r>
              <a:rPr lang="en-US" baseline="0" dirty="0"/>
              <a:t> created and private investment based on data provided by PNP, Kerstin Millius.</a:t>
            </a:r>
            <a:endParaRPr lang="en-US" dirty="0"/>
          </a:p>
        </p:txBody>
      </p:sp>
    </p:spTree>
    <p:extLst>
      <p:ext uri="{BB962C8B-B14F-4D97-AF65-F5344CB8AC3E}">
        <p14:creationId xmlns:p14="http://schemas.microsoft.com/office/powerpoint/2010/main" val="397625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57133" eaLnBrk="1" hangingPunct="1">
              <a:spcBef>
                <a:spcPct val="0"/>
              </a:spcBef>
              <a:defRPr/>
            </a:pPr>
            <a:r>
              <a:rPr lang="en-US" dirty="0"/>
              <a:t>Jobs</a:t>
            </a:r>
            <a:r>
              <a:rPr lang="en-US" baseline="0" dirty="0"/>
              <a:t> created and private investment based on data provided by PNP, Kerstin Millius.</a:t>
            </a:r>
            <a:endParaRPr lang="en-US" dirty="0"/>
          </a:p>
        </p:txBody>
      </p:sp>
    </p:spTree>
    <p:extLst>
      <p:ext uri="{BB962C8B-B14F-4D97-AF65-F5344CB8AC3E}">
        <p14:creationId xmlns:p14="http://schemas.microsoft.com/office/powerpoint/2010/main" val="3545188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57133" eaLnBrk="1" hangingPunct="1">
              <a:spcBef>
                <a:spcPct val="0"/>
              </a:spcBef>
              <a:defRPr/>
            </a:pPr>
            <a:r>
              <a:rPr lang="en-US" dirty="0"/>
              <a:t>Jobs</a:t>
            </a:r>
            <a:r>
              <a:rPr lang="en-US" baseline="0" dirty="0"/>
              <a:t> created and private investment based on data provided by PNP, Kerstin Millius.</a:t>
            </a:r>
            <a:endParaRPr lang="en-US" dirty="0"/>
          </a:p>
        </p:txBody>
      </p:sp>
    </p:spTree>
    <p:extLst>
      <p:ext uri="{BB962C8B-B14F-4D97-AF65-F5344CB8AC3E}">
        <p14:creationId xmlns:p14="http://schemas.microsoft.com/office/powerpoint/2010/main" val="3403473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57133" eaLnBrk="1" hangingPunct="1">
              <a:spcBef>
                <a:spcPct val="0"/>
              </a:spcBef>
              <a:defRPr/>
            </a:pPr>
            <a:r>
              <a:rPr lang="en-US" dirty="0"/>
              <a:t>Jobs</a:t>
            </a:r>
            <a:r>
              <a:rPr lang="en-US" baseline="0" dirty="0"/>
              <a:t> created and private investment based on data provided by PNP, Kerstin Millius.</a:t>
            </a:r>
            <a:endParaRPr lang="en-US" dirty="0"/>
          </a:p>
        </p:txBody>
      </p:sp>
    </p:spTree>
    <p:extLst>
      <p:ext uri="{BB962C8B-B14F-4D97-AF65-F5344CB8AC3E}">
        <p14:creationId xmlns:p14="http://schemas.microsoft.com/office/powerpoint/2010/main" val="134987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57133" eaLnBrk="1" hangingPunct="1">
              <a:spcBef>
                <a:spcPct val="0"/>
              </a:spcBef>
              <a:defRPr/>
            </a:pPr>
            <a:r>
              <a:rPr lang="en-US" dirty="0"/>
              <a:t>Jobs</a:t>
            </a:r>
            <a:r>
              <a:rPr lang="en-US" baseline="0" dirty="0"/>
              <a:t> created and private investment based on data provided by PNP, Kerstin Millius.</a:t>
            </a:r>
            <a:endParaRPr lang="en-US" dirty="0"/>
          </a:p>
        </p:txBody>
      </p:sp>
    </p:spTree>
    <p:extLst>
      <p:ext uri="{BB962C8B-B14F-4D97-AF65-F5344CB8AC3E}">
        <p14:creationId xmlns:p14="http://schemas.microsoft.com/office/powerpoint/2010/main" val="3224712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Arial Narrow" panose="020B0606020202030204" pitchFamily="34" charset="0"/>
                <a:ea typeface="ＭＳ Ｐゴシック" panose="020B0600070205080204" pitchFamily="34" charset="-128"/>
              </a:rPr>
              <a:t>Template notes for Cover Page</a:t>
            </a:r>
          </a:p>
          <a:p>
            <a:pPr eaLnBrk="1" hangingPunct="1">
              <a:spcBef>
                <a:spcPct val="0"/>
              </a:spcBef>
            </a:pPr>
            <a:r>
              <a:rPr lang="en-US" altLang="en-US" b="1">
                <a:latin typeface="Arial Narrow" panose="020B0606020202030204" pitchFamily="34" charset="0"/>
                <a:ea typeface="ＭＳ Ｐゴシック" panose="020B0600070205080204" pitchFamily="34" charset="-128"/>
              </a:rPr>
              <a:t>EDA Logo </a:t>
            </a:r>
          </a:p>
          <a:p>
            <a:pPr eaLnBrk="1" hangingPunct="1">
              <a:spcBef>
                <a:spcPct val="0"/>
              </a:spcBef>
              <a:buFontTx/>
              <a:buChar char="-"/>
            </a:pPr>
            <a:r>
              <a:rPr lang="en-US" altLang="en-US" b="1">
                <a:latin typeface="Arial Narrow" panose="020B0606020202030204" pitchFamily="34" charset="0"/>
                <a:ea typeface="ＭＳ Ｐゴシック" panose="020B0600070205080204" pitchFamily="34" charset="-128"/>
              </a:rPr>
              <a:t> Animation: on click, Fade</a:t>
            </a:r>
          </a:p>
          <a:p>
            <a:pPr eaLnBrk="1" hangingPunct="1">
              <a:spcBef>
                <a:spcPct val="0"/>
              </a:spcBef>
              <a:buFontTx/>
              <a:buChar char="-"/>
            </a:pPr>
            <a:endParaRPr lang="en-US" altLang="en-US" b="1">
              <a:latin typeface="Arial Narrow" panose="020B0606020202030204" pitchFamily="34" charset="0"/>
              <a:ea typeface="ＭＳ Ｐゴシック" panose="020B0600070205080204" pitchFamily="34" charset="-128"/>
            </a:endParaRPr>
          </a:p>
          <a:p>
            <a:pPr eaLnBrk="1" hangingPunct="1">
              <a:spcBef>
                <a:spcPct val="0"/>
              </a:spcBef>
            </a:pPr>
            <a:r>
              <a:rPr lang="en-US" altLang="en-US" b="1">
                <a:latin typeface="Arial Narrow" panose="020B0606020202030204" pitchFamily="34" charset="0"/>
                <a:ea typeface="ＭＳ Ｐゴシック" panose="020B0600070205080204" pitchFamily="34" charset="-128"/>
              </a:rPr>
              <a:t>EDA Seal</a:t>
            </a:r>
          </a:p>
          <a:p>
            <a:pPr eaLnBrk="1" hangingPunct="1">
              <a:spcBef>
                <a:spcPct val="0"/>
              </a:spcBef>
            </a:pPr>
            <a:r>
              <a:rPr lang="en-US" altLang="en-US" b="1">
                <a:latin typeface="Arial Narrow" panose="020B0606020202030204" pitchFamily="34" charset="0"/>
                <a:ea typeface="ＭＳ Ｐゴシック" panose="020B0600070205080204" pitchFamily="34" charset="-128"/>
              </a:rPr>
              <a:t>- Animation: (should appear after EDA Logo): after previous, Fade</a:t>
            </a:r>
          </a:p>
          <a:p>
            <a:pPr eaLnBrk="1" hangingPunct="1">
              <a:spcBef>
                <a:spcPct val="0"/>
              </a:spcBef>
            </a:pPr>
            <a:endParaRPr lang="en-US" altLang="en-US" b="1">
              <a:latin typeface="Arial Narrow" panose="020B0606020202030204" pitchFamily="34" charset="0"/>
              <a:ea typeface="ＭＳ Ｐゴシック" panose="020B0600070205080204" pitchFamily="34" charset="-128"/>
            </a:endParaRPr>
          </a:p>
          <a:p>
            <a:pPr eaLnBrk="1" hangingPunct="1">
              <a:spcBef>
                <a:spcPct val="0"/>
              </a:spcBef>
            </a:pPr>
            <a:r>
              <a:rPr lang="en-US" altLang="en-US" b="1">
                <a:latin typeface="Arial Narrow" panose="020B0606020202030204" pitchFamily="34" charset="0"/>
                <a:ea typeface="ＭＳ Ｐゴシック" panose="020B0600070205080204" pitchFamily="34" charset="-128"/>
              </a:rPr>
              <a:t>Power Point Title</a:t>
            </a:r>
          </a:p>
          <a:p>
            <a:pPr eaLnBrk="1" hangingPunct="1">
              <a:spcBef>
                <a:spcPct val="0"/>
              </a:spcBef>
              <a:buFontTx/>
              <a:buChar char="-"/>
            </a:pPr>
            <a:r>
              <a:rPr lang="en-US" altLang="en-US" b="1">
                <a:latin typeface="Arial Narrow" panose="020B0606020202030204" pitchFamily="34" charset="0"/>
                <a:ea typeface="ＭＳ Ｐゴシック" panose="020B0600070205080204" pitchFamily="34" charset="-128"/>
              </a:rPr>
              <a:t> Font: Arial Narrow/Bold/All Caps/18pts</a:t>
            </a:r>
          </a:p>
          <a:p>
            <a:pPr eaLnBrk="1" hangingPunct="1">
              <a:spcBef>
                <a:spcPct val="0"/>
              </a:spcBef>
              <a:buFontTx/>
              <a:buChar char="-"/>
            </a:pPr>
            <a:r>
              <a:rPr lang="en-US" altLang="en-US" b="1">
                <a:latin typeface="Arial Narrow" panose="020B0606020202030204" pitchFamily="34" charset="0"/>
                <a:ea typeface="ＭＳ Ｐゴシック" panose="020B0600070205080204" pitchFamily="34" charset="-128"/>
              </a:rPr>
              <a:t> Color: Dark Blue (RGB 26,52,104)</a:t>
            </a:r>
          </a:p>
          <a:p>
            <a:pPr eaLnBrk="1" hangingPunct="1">
              <a:spcBef>
                <a:spcPct val="0"/>
              </a:spcBef>
              <a:buFontTx/>
              <a:buChar char="-"/>
            </a:pPr>
            <a:r>
              <a:rPr lang="en-US" altLang="en-US" b="1">
                <a:latin typeface="Arial Narrow" panose="020B0606020202030204" pitchFamily="34" charset="0"/>
                <a:ea typeface="ＭＳ Ｐゴシック" panose="020B0600070205080204" pitchFamily="34" charset="-128"/>
              </a:rPr>
              <a:t> Character Spacing: Expanded 1.4pts</a:t>
            </a:r>
          </a:p>
          <a:p>
            <a:pPr eaLnBrk="1" hangingPunct="1">
              <a:spcBef>
                <a:spcPct val="0"/>
              </a:spcBef>
              <a:buFontTx/>
              <a:buChar char="-"/>
            </a:pPr>
            <a:r>
              <a:rPr lang="en-US" altLang="en-US" b="1">
                <a:latin typeface="Arial Narrow" panose="020B0606020202030204" pitchFamily="34" charset="0"/>
                <a:ea typeface="ＭＳ Ｐゴシック" panose="020B0600070205080204" pitchFamily="34" charset="-128"/>
              </a:rPr>
              <a:t> Line spacing: None</a:t>
            </a:r>
          </a:p>
          <a:p>
            <a:pPr eaLnBrk="1" hangingPunct="1">
              <a:spcBef>
                <a:spcPct val="0"/>
              </a:spcBef>
              <a:buFontTx/>
              <a:buChar char="-"/>
            </a:pPr>
            <a:r>
              <a:rPr lang="en-US" altLang="en-US" b="1">
                <a:latin typeface="Arial Narrow" panose="020B0606020202030204" pitchFamily="34" charset="0"/>
                <a:ea typeface="ＭＳ Ｐゴシック" panose="020B0600070205080204" pitchFamily="34" charset="-128"/>
              </a:rPr>
              <a:t> Text alignment: Centered</a:t>
            </a:r>
          </a:p>
          <a:p>
            <a:pPr eaLnBrk="1" hangingPunct="1">
              <a:spcBef>
                <a:spcPct val="0"/>
              </a:spcBef>
              <a:buFontTx/>
              <a:buChar char="-"/>
            </a:pPr>
            <a:r>
              <a:rPr lang="en-US" altLang="en-US" b="1">
                <a:latin typeface="Arial Narrow" panose="020B0606020202030204" pitchFamily="34" charset="0"/>
                <a:ea typeface="ＭＳ Ｐゴシック" panose="020B0600070205080204" pitchFamily="34" charset="-128"/>
              </a:rPr>
              <a:t> Animation: Wipe, from left, with previous, Medium speed</a:t>
            </a:r>
          </a:p>
          <a:p>
            <a:pPr eaLnBrk="1" hangingPunct="1">
              <a:spcBef>
                <a:spcPct val="0"/>
              </a:spcBef>
              <a:buFontTx/>
              <a:buChar char="-"/>
            </a:pPr>
            <a:endParaRPr lang="en-US" altLang="en-US" b="1">
              <a:latin typeface="Arial Narrow" panose="020B0606020202030204" pitchFamily="34" charset="0"/>
              <a:ea typeface="ＭＳ Ｐゴシック" panose="020B0600070205080204" pitchFamily="34" charset="-128"/>
            </a:endParaRPr>
          </a:p>
          <a:p>
            <a:pPr eaLnBrk="1" hangingPunct="1">
              <a:spcBef>
                <a:spcPct val="0"/>
              </a:spcBef>
              <a:buFontTx/>
              <a:buChar char="-"/>
            </a:pPr>
            <a:endParaRPr lang="en-US" altLang="en-US" b="1">
              <a:latin typeface="Arial Narrow" panose="020B0606020202030204" pitchFamily="34" charset="0"/>
              <a:ea typeface="ＭＳ Ｐゴシック" panose="020B0600070205080204" pitchFamily="34" charset="-128"/>
            </a:endParaRPr>
          </a:p>
          <a:p>
            <a:pPr eaLnBrk="1" hangingPunct="1">
              <a:spcBef>
                <a:spcPct val="0"/>
              </a:spcBef>
            </a:pPr>
            <a:r>
              <a:rPr lang="en-US" altLang="en-US" b="1">
                <a:latin typeface="Arial Narrow" panose="020B0606020202030204" pitchFamily="34" charset="0"/>
                <a:ea typeface="ＭＳ Ｐゴシック" panose="020B0600070205080204" pitchFamily="34" charset="-128"/>
              </a:rPr>
              <a:t>NOTE: If you copy and paste text from Word or other source into any of the text boxes in this presentation, please make sure you select “keep text only” so the text will format. All Caps does not transfer, so after you paste the text and select “keep text only”, you will need to select the text and click the “all caps” icon in the formatting palette.</a:t>
            </a:r>
          </a:p>
          <a:p>
            <a:pPr eaLnBrk="1" hangingPunct="1">
              <a:spcBef>
                <a:spcPct val="0"/>
              </a:spcBef>
              <a:buFontTx/>
              <a:buChar char="-"/>
            </a:pPr>
            <a:endParaRPr lang="en-US" altLang="en-US" b="1">
              <a:latin typeface="Arial Narrow" panose="020B0606020202030204" pitchFamily="34" charset="0"/>
              <a:ea typeface="ＭＳ Ｐゴシック" panose="020B0600070205080204" pitchFamily="34" charset="-128"/>
            </a:endParaRPr>
          </a:p>
          <a:p>
            <a:pPr eaLnBrk="1" hangingPunct="1">
              <a:spcBef>
                <a:spcPct val="0"/>
              </a:spcBef>
              <a:buFontTx/>
              <a:buChar char="-"/>
            </a:pPr>
            <a:endParaRPr lang="en-US" altLang="en-US" b="1">
              <a:latin typeface="Arial Narrow" panose="020B0606020202030204" pitchFamily="34" charset="0"/>
              <a:ea typeface="ＭＳ Ｐゴシック" panose="020B0600070205080204" pitchFamily="34"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487C6BA-2D9D-4173-83DE-21E96712472A}" type="slidenum">
              <a:rPr lang="en-US" altLang="en-US"/>
              <a:pPr>
                <a:spcBef>
                  <a:spcPct val="0"/>
                </a:spcBef>
              </a:pPr>
              <a:t>22</a:t>
            </a:fld>
            <a:endParaRPr lang="en-US" altLang="en-US"/>
          </a:p>
        </p:txBody>
      </p:sp>
    </p:spTree>
    <p:extLst>
      <p:ext uri="{BB962C8B-B14F-4D97-AF65-F5344CB8AC3E}">
        <p14:creationId xmlns:p14="http://schemas.microsoft.com/office/powerpoint/2010/main" val="1722358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latin typeface="Arial Narrow" panose="020B0606020202030204" pitchFamily="34" charset="0"/>
              <a:ea typeface="ＭＳ Ｐゴシック" panose="020B0600070205080204" pitchFamily="34" charset="-128"/>
            </a:endParaRPr>
          </a:p>
          <a:p>
            <a:pPr eaLnBrk="1" hangingPunct="1">
              <a:spcBef>
                <a:spcPct val="0"/>
              </a:spcBef>
            </a:pPr>
            <a:endParaRPr lang="en-US" altLang="en-US" b="1"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060380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US" b="1" baseline="0" dirty="0">
                <a:ea typeface="ＭＳ Ｐゴシック"/>
                <a:cs typeface="ＭＳ Ｐゴシック"/>
              </a:rPr>
              <a:t>Number of university centers is based on June 2013 report provided by PNP</a:t>
            </a:r>
          </a:p>
          <a:p>
            <a:pPr eaLnBrk="1" hangingPunct="1">
              <a:spcBef>
                <a:spcPct val="0"/>
              </a:spcBef>
            </a:pPr>
            <a:endParaRPr lang="en-US" b="1" baseline="0" dirty="0">
              <a:ea typeface="ＭＳ Ｐゴシック"/>
              <a:cs typeface="ＭＳ Ｐゴシック"/>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109" charset="-128"/>
                <a:cs typeface="ＭＳ Ｐゴシック" pitchFamily="-109" charset="-128"/>
              </a:rPr>
              <a:t>The funds will be used to support local and regional Technical Assistance project grants. These investments help economically distressed communities look beyond their current, and sometimes obsolete, industrial base to new opportunities that could lead to higher-skill, higher-wage employers.  There remains a high demand for these projects as regions recover from the economic downturn of a few years ago.  </a:t>
            </a:r>
          </a:p>
          <a:p>
            <a:pPr eaLnBrk="1" hangingPunct="1">
              <a:spcBef>
                <a:spcPct val="0"/>
              </a:spcBef>
            </a:pPr>
            <a:endParaRPr lang="en-US" b="1" baseline="0" dirty="0">
              <a:ea typeface="ＭＳ Ｐゴシック"/>
              <a:cs typeface="ＭＳ Ｐゴシック"/>
            </a:endParaRPr>
          </a:p>
        </p:txBody>
      </p:sp>
    </p:spTree>
    <p:extLst>
      <p:ext uri="{BB962C8B-B14F-4D97-AF65-F5344CB8AC3E}">
        <p14:creationId xmlns:p14="http://schemas.microsoft.com/office/powerpoint/2010/main" val="3291810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dirty="0"/>
              <a:t>Jobs</a:t>
            </a:r>
            <a:r>
              <a:rPr lang="en-US" baseline="0" dirty="0"/>
              <a:t> created and private investment based on data provided by PNP, Kerstin Millius.</a:t>
            </a:r>
          </a:p>
          <a:p>
            <a:endParaRPr lang="en-US" baseline="0" dirty="0"/>
          </a:p>
          <a:p>
            <a:pPr marL="285750" lvl="2" indent="-285750">
              <a:spcAft>
                <a:spcPts val="1200"/>
              </a:spcAft>
              <a:buClr>
                <a:srgbClr val="DBD087"/>
              </a:buClr>
              <a:buFont typeface="Wingdings" pitchFamily="2" charset="2"/>
              <a:buChar char=""/>
            </a:pPr>
            <a:r>
              <a:rPr lang="en-US" b="1" dirty="0">
                <a:latin typeface="Arial Narrow" pitchFamily="34" charset="0"/>
              </a:rPr>
              <a:t>The Public Works program funding of $85 million results in 13,633 jobs created/saved and $599.8 million in private investment leveraged. </a:t>
            </a:r>
          </a:p>
          <a:p>
            <a:pPr marL="285750" lvl="2" indent="-285750">
              <a:spcAft>
                <a:spcPts val="1200"/>
              </a:spcAft>
              <a:buClr>
                <a:srgbClr val="DBD087"/>
              </a:buClr>
              <a:buFont typeface="Wingdings" pitchFamily="2" charset="2"/>
              <a:buChar char=""/>
            </a:pPr>
            <a:r>
              <a:rPr lang="en-US" b="1" dirty="0">
                <a:latin typeface="Arial Narrow" pitchFamily="34" charset="0"/>
              </a:rPr>
              <a:t>The Public Works program invests in critical infrastructure that meets business expansion needs and lowers business investment risk, </a:t>
            </a:r>
            <a:r>
              <a:rPr lang="en-US" dirty="0">
                <a:latin typeface="Arial Narrow" pitchFamily="34" charset="0"/>
              </a:rPr>
              <a:t>including water and sewer system improvements, industrial parks, business incubator facilities, expansion of port and harbor facilities, skill-training facilities, and the redevelopment of brownfields.</a:t>
            </a:r>
          </a:p>
          <a:p>
            <a:pPr marL="285750" marR="0" lvl="2" indent="-285750" algn="l" defTabSz="457200" rtl="0" eaLnBrk="0" fontAlgn="base" latinLnBrk="0" hangingPunct="0">
              <a:lnSpc>
                <a:spcPct val="100000"/>
              </a:lnSpc>
              <a:spcBef>
                <a:spcPct val="30000"/>
              </a:spcBef>
              <a:spcAft>
                <a:spcPts val="1200"/>
              </a:spcAft>
              <a:buClr>
                <a:srgbClr val="DBD087"/>
              </a:buClr>
              <a:buSzTx/>
              <a:buFont typeface="Wingdings" pitchFamily="2" charset="2"/>
              <a:buChar char=""/>
              <a:tabLst/>
              <a:defRPr/>
            </a:pPr>
            <a:r>
              <a:rPr lang="en-US" sz="1200" b="0" kern="1200" dirty="0">
                <a:effectLst/>
                <a:latin typeface="+mn-lt"/>
                <a:ea typeface="ＭＳ Ｐゴシック" pitchFamily="-109" charset="-128"/>
                <a:cs typeface="ＭＳ Ｐゴシック"/>
              </a:rPr>
              <a:t>EDA considers the Public Works Program one of the critical inputs to growing a strong regional economy.  Restoring our industrial commons requires a balanced </a:t>
            </a:r>
            <a:r>
              <a:rPr lang="en-US" sz="1200" b="0" kern="1200" dirty="0">
                <a:solidFill>
                  <a:schemeClr val="tx1"/>
                </a:solidFill>
                <a:effectLst/>
                <a:latin typeface="+mn-lt"/>
                <a:ea typeface="ＭＳ Ｐゴシック" pitchFamily="-109" charset="-128"/>
                <a:cs typeface="ＭＳ Ｐゴシック"/>
              </a:rPr>
              <a:t>portfolio of solutions that are critically important to U.S. competitiveness. Taken along with EDA’s other program adjustments, these budget modifications are designed to provide the Bureau with a robust and diverse, yet balanced, portfolio of assistance that can be brought to bear on a broad range of the construction, non-construction, and financing projects that will stimulate economic development in regions across the nation.</a:t>
            </a:r>
            <a:endParaRPr lang="en-US" sz="1200" b="1" kern="1200" dirty="0">
              <a:solidFill>
                <a:schemeClr val="tx1"/>
              </a:solidFill>
              <a:effectLst/>
              <a:latin typeface="+mn-lt"/>
              <a:ea typeface="ＭＳ Ｐゴシック" pitchFamily="-109" charset="-128"/>
              <a:cs typeface="ＭＳ Ｐゴシック"/>
            </a:endParaRPr>
          </a:p>
          <a:p>
            <a:pPr marL="0" lvl="2" indent="0">
              <a:spcAft>
                <a:spcPts val="1200"/>
              </a:spcAft>
              <a:buClr>
                <a:srgbClr val="DBD087"/>
              </a:buClr>
              <a:buFont typeface="Wingdings" pitchFamily="2" charset="2"/>
              <a:buNone/>
            </a:pPr>
            <a:endParaRPr lang="en-US" dirty="0">
              <a:solidFill>
                <a:prstClr val="white"/>
              </a:solidFill>
              <a:latin typeface="Arial Narrow" pitchFamily="34" charset="0"/>
            </a:endParaRPr>
          </a:p>
          <a:p>
            <a:endParaRPr lang="en-US" dirty="0"/>
          </a:p>
        </p:txBody>
      </p:sp>
    </p:spTree>
    <p:extLst>
      <p:ext uri="{BB962C8B-B14F-4D97-AF65-F5344CB8AC3E}">
        <p14:creationId xmlns:p14="http://schemas.microsoft.com/office/powerpoint/2010/main" val="358363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57133" eaLnBrk="1" hangingPunct="1">
              <a:spcBef>
                <a:spcPct val="0"/>
              </a:spcBef>
              <a:defRPr/>
            </a:pPr>
            <a:r>
              <a:rPr lang="en-US" dirty="0"/>
              <a:t>Jobs</a:t>
            </a:r>
            <a:r>
              <a:rPr lang="en-US" baseline="0" dirty="0"/>
              <a:t> created and private investment based on data provided by PNP, Kerstin Millius.</a:t>
            </a:r>
            <a:endParaRPr lang="en-US" dirty="0"/>
          </a:p>
        </p:txBody>
      </p:sp>
    </p:spTree>
    <p:extLst>
      <p:ext uri="{BB962C8B-B14F-4D97-AF65-F5344CB8AC3E}">
        <p14:creationId xmlns:p14="http://schemas.microsoft.com/office/powerpoint/2010/main" val="82889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latin typeface="Arial Narrow" panose="020B0606020202030204" pitchFamily="34" charset="0"/>
              <a:ea typeface="ＭＳ Ｐゴシック" panose="020B0600070205080204" pitchFamily="34" charset="-128"/>
            </a:endParaRPr>
          </a:p>
          <a:p>
            <a:pPr eaLnBrk="1" hangingPunct="1">
              <a:spcBef>
                <a:spcPct val="0"/>
              </a:spcBef>
            </a:pPr>
            <a:endParaRPr lang="en-US" altLang="en-US" b="1" dirty="0">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134370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57133" eaLnBrk="1" hangingPunct="1">
              <a:spcBef>
                <a:spcPct val="0"/>
              </a:spcBef>
              <a:defRPr/>
            </a:pPr>
            <a:r>
              <a:rPr lang="en-US" dirty="0"/>
              <a:t>Jobs</a:t>
            </a:r>
            <a:r>
              <a:rPr lang="en-US" baseline="0" dirty="0"/>
              <a:t> created and private investment based on data provided by PNP, Kerstin Millius.</a:t>
            </a:r>
            <a:endParaRPr lang="en-US" dirty="0"/>
          </a:p>
        </p:txBody>
      </p:sp>
    </p:spTree>
    <p:extLst>
      <p:ext uri="{BB962C8B-B14F-4D97-AF65-F5344CB8AC3E}">
        <p14:creationId xmlns:p14="http://schemas.microsoft.com/office/powerpoint/2010/main" val="3290529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57133" eaLnBrk="1" hangingPunct="1">
              <a:spcBef>
                <a:spcPct val="0"/>
              </a:spcBef>
              <a:defRPr/>
            </a:pPr>
            <a:r>
              <a:rPr lang="en-US" dirty="0"/>
              <a:t>Jobs</a:t>
            </a:r>
            <a:r>
              <a:rPr lang="en-US" baseline="0" dirty="0"/>
              <a:t> created and private investment based on data provided by PNP, Kerstin Millius.</a:t>
            </a:r>
            <a:endParaRPr lang="en-US" dirty="0"/>
          </a:p>
        </p:txBody>
      </p:sp>
    </p:spTree>
    <p:extLst>
      <p:ext uri="{BB962C8B-B14F-4D97-AF65-F5344CB8AC3E}">
        <p14:creationId xmlns:p14="http://schemas.microsoft.com/office/powerpoint/2010/main" val="381741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defTabSz="457133" eaLnBrk="1" hangingPunct="1">
              <a:spcBef>
                <a:spcPct val="0"/>
              </a:spcBef>
              <a:defRPr/>
            </a:pPr>
            <a:r>
              <a:rPr lang="en-US" dirty="0"/>
              <a:t>Jobs</a:t>
            </a:r>
            <a:r>
              <a:rPr lang="en-US" baseline="0" dirty="0"/>
              <a:t> created and private investment based on data provided by PNP, Kerstin Millius.</a:t>
            </a:r>
            <a:endParaRPr lang="en-US" dirty="0"/>
          </a:p>
        </p:txBody>
      </p:sp>
    </p:spTree>
    <p:extLst>
      <p:ext uri="{BB962C8B-B14F-4D97-AF65-F5344CB8AC3E}">
        <p14:creationId xmlns:p14="http://schemas.microsoft.com/office/powerpoint/2010/main" val="1216468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4260562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3967271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4197209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995825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138330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2382259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9/19/2018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254122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9/19/2018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3622041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9/19/2018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2942110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9/19/2018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3681225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9/19/2018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274069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1998456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9/19/2018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10110417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3553258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383A9F-BF97-894E-BADB-426E62F730A9}"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F7E5730-84BA-7F41-B6C9-DCD5262DCE86}" type="slidenum">
              <a:rPr lang="en-US" smtClean="0"/>
              <a:pPr/>
              <a:t>‹#›</a:t>
            </a:fld>
            <a:endParaRPr lang="en-US" dirty="0"/>
          </a:p>
        </p:txBody>
      </p:sp>
    </p:spTree>
    <p:extLst>
      <p:ext uri="{BB962C8B-B14F-4D97-AF65-F5344CB8AC3E}">
        <p14:creationId xmlns:p14="http://schemas.microsoft.com/office/powerpoint/2010/main" val="4056646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428415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17047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1172176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9/19/2018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186299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9/19/2018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108357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9/19/2018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28613317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9/19/2018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788450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3186518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9/19/2018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2229880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9/19/2018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1679973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11411843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A59CCCC-B4BC-384B-8831-7552B00ED877}"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458C1E7-C433-1A40-B5BE-206B7BA422C4}" type="slidenum">
              <a:rPr lang="en-US" smtClean="0"/>
              <a:pPr/>
              <a:t>‹#›</a:t>
            </a:fld>
            <a:endParaRPr lang="en-US" dirty="0"/>
          </a:p>
        </p:txBody>
      </p:sp>
    </p:spTree>
    <p:extLst>
      <p:ext uri="{BB962C8B-B14F-4D97-AF65-F5344CB8AC3E}">
        <p14:creationId xmlns:p14="http://schemas.microsoft.com/office/powerpoint/2010/main" val="3869648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31996590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1268159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29821130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9/19/2018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34309768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9/19/2018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1723344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9/19/2018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257530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9/19/2018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240012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9/19/2018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22830836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9/19/2018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361993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9/19/2018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588028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8419969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D64FA0-F516-B443-958C-C3728FE8DB5B}" type="datetimeFigureOut">
              <a:rPr lang="en-US" smtClean="0"/>
              <a:pPr/>
              <a:t>9/19/2018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C27231-BC60-C34A-A9D7-E4DC5A1D5820}" type="slidenum">
              <a:rPr lang="en-US" smtClean="0"/>
              <a:pPr/>
              <a:t>‹#›</a:t>
            </a:fld>
            <a:endParaRPr lang="en-US" dirty="0"/>
          </a:p>
        </p:txBody>
      </p:sp>
    </p:spTree>
    <p:extLst>
      <p:ext uri="{BB962C8B-B14F-4D97-AF65-F5344CB8AC3E}">
        <p14:creationId xmlns:p14="http://schemas.microsoft.com/office/powerpoint/2010/main" val="6203001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A0F471-FEE1-FE4C-A891-3C37CE218A5F}" type="datetime1">
              <a:rPr lang="en-US"/>
              <a:pPr>
                <a:defRPr/>
              </a:pPr>
              <a:t>9/19/2018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887BCA7-C289-E84A-847C-9ED21D31E95E}"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0985E8B-8356-7549-9E74-E775A6BF5C55}" type="datetime1">
              <a:rPr lang="en-US"/>
              <a:pPr>
                <a:defRPr/>
              </a:pPr>
              <a:t>9/19/2018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C11C27F-C4A6-C545-8700-9509D1A75B64}"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A80086A-DC52-C24D-9151-A2BF1E034019}" type="datetime1">
              <a:rPr lang="en-US"/>
              <a:pPr>
                <a:defRPr/>
              </a:pPr>
              <a:t>9/19/2018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0DE092D-B67D-A14B-A1DB-BA9F8D2E60B1}"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A69B329-9838-E14C-8CC7-3E292D01AFF6}" type="datetime1">
              <a:rPr lang="en-US"/>
              <a:pPr>
                <a:defRPr/>
              </a:pPr>
              <a:t>9/19/2018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C9BE537-F6BC-B748-A448-C81A2A94289F}"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5E7E1D4-8F12-B648-A865-144120342E54}" type="datetime1">
              <a:rPr lang="en-US"/>
              <a:pPr>
                <a:defRPr/>
              </a:pPr>
              <a:t>9/19/2018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4C4AE86-8000-CB49-B5D0-DD2AC66E473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9/19/2018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35233219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84047A9-FC02-4B44-A1A1-D3CD88EF9766}" type="datetime1">
              <a:rPr lang="en-US"/>
              <a:pPr>
                <a:defRPr/>
              </a:pPr>
              <a:t>9/19/2018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0545B8D-8BD9-0A48-A0CD-F31EDDFFC788}"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0FF55D-0FDD-0641-B2AF-2E99697CF69C}" type="datetime1">
              <a:rPr lang="en-US"/>
              <a:pPr>
                <a:defRPr/>
              </a:pPr>
              <a:t>9/19/2018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9EC0FE3-EEF7-9043-926C-73616F212090}"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1214300-EBFA-AB45-B75F-28EF2D63C5F1}" type="datetime1">
              <a:rPr lang="en-US"/>
              <a:pPr>
                <a:defRPr/>
              </a:pPr>
              <a:t>9/19/2018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5D4537-A433-2040-AD81-ACE769BCB25B}"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3FAEB0E-A267-5348-BC5B-6FC47AA98655}" type="datetime1">
              <a:rPr lang="en-US"/>
              <a:pPr>
                <a:defRPr/>
              </a:pPr>
              <a:t>9/19/2018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0D55737-2041-7040-8484-658206370174}"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24C049E-9989-7A47-B6F9-961CB3215A59}" type="datetime1">
              <a:rPr lang="en-US"/>
              <a:pPr>
                <a:defRPr/>
              </a:pPr>
              <a:t>9/19/2018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0B2889D-CB98-AA4B-8D8B-6E8301EE44A7}"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78AB63-D159-C541-BCA3-774BC10E737C}" type="datetime1">
              <a:rPr lang="en-US"/>
              <a:pPr>
                <a:defRPr/>
              </a:pPr>
              <a:t>9/19/2018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18DCD75-871E-F94D-B774-1E7FA0038B1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9/19/2018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351712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9/19/2018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159728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9/19/2018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259400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BDD93F0-0674-6440-B63A-FD9B0F9733EF}" type="datetimeFigureOut">
              <a:rPr lang="en-US" smtClean="0"/>
              <a:pPr/>
              <a:t>9/19/2018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FA2AE9C-0F09-8C4F-8C02-03BBC0CC5F58}" type="slidenum">
              <a:rPr lang="en-US" smtClean="0"/>
              <a:pPr/>
              <a:t>‹#›</a:t>
            </a:fld>
            <a:endParaRPr lang="en-US" dirty="0"/>
          </a:p>
        </p:txBody>
      </p:sp>
    </p:spTree>
    <p:extLst>
      <p:ext uri="{BB962C8B-B14F-4D97-AF65-F5344CB8AC3E}">
        <p14:creationId xmlns:p14="http://schemas.microsoft.com/office/powerpoint/2010/main" val="328746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DA_PPT_InsideBackgroundArtWhit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1948461"/>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242432"/>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DA_PPT_InsideBackgroundgradientBlu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1615964"/>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DA_PPT_BackgroundArtWhit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5683129"/>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9" charset="0"/>
                <a:ea typeface="ＭＳ Ｐゴシック" pitchFamily="-109" charset="-128"/>
                <a:cs typeface="ＭＳ Ｐゴシック" pitchFamily="-109" charset="-128"/>
              </a:defRPr>
            </a:lvl1pPr>
          </a:lstStyle>
          <a:p>
            <a:pPr>
              <a:defRPr/>
            </a:pPr>
            <a:fld id="{63C610BA-7E3F-BE4F-8F93-55F002DD6865}" type="datetime1">
              <a:rPr lang="en-US"/>
              <a:pPr>
                <a:defRPr/>
              </a:pPr>
              <a:t>9/19/2018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9" charset="0"/>
                <a:ea typeface="ＭＳ Ｐゴシック" pitchFamily="-109" charset="-128"/>
                <a:cs typeface="ＭＳ Ｐゴシック" pitchFamily="-109" charset="-128"/>
              </a:defRPr>
            </a:lvl1pPr>
          </a:lstStyle>
          <a:p>
            <a:pPr>
              <a:defRPr/>
            </a:pPr>
            <a:fld id="{3178249E-52BE-A745-856B-FF8EAFBFFA6D}" type="slidenum">
              <a:rPr lang="en-US"/>
              <a:pPr>
                <a:defRPr/>
              </a:pPr>
              <a:t>‹#›</a:t>
            </a:fld>
            <a:endParaRPr lang="en-US" dirty="0"/>
          </a:p>
        </p:txBody>
      </p:sp>
      <p:sp>
        <p:nvSpPr>
          <p:cNvPr id="10" name="Date Placeholder 3"/>
          <p:cNvSpPr txBox="1">
            <a:spLocks/>
          </p:cNvSpPr>
          <p:nvPr/>
        </p:nvSpPr>
        <p:spPr>
          <a:xfrm>
            <a:off x="42863" y="6423025"/>
            <a:ext cx="2133600" cy="365125"/>
          </a:xfrm>
          <a:prstGeom prst="rect">
            <a:avLst/>
          </a:prstGeom>
        </p:spPr>
        <p:txBody>
          <a:bodyPr anchor="ctr"/>
          <a:lstStyle>
            <a:lvl1pPr algn="l">
              <a:defRPr sz="800" b="0">
                <a:solidFill>
                  <a:srgbClr val="FFFFFF"/>
                </a:solidFill>
                <a:latin typeface="Georgia"/>
                <a:cs typeface="Georgia"/>
              </a:defRPr>
            </a:lvl1pPr>
          </a:lstStyle>
          <a:p>
            <a:pPr fontAlgn="auto">
              <a:spcBef>
                <a:spcPts val="0"/>
              </a:spcBef>
              <a:spcAft>
                <a:spcPts val="0"/>
              </a:spcAft>
              <a:defRPr/>
            </a:pPr>
            <a:endParaRPr lang="en-US" dirty="0">
              <a:ea typeface="+mn-ea"/>
            </a:endParaRPr>
          </a:p>
        </p:txBody>
      </p:sp>
      <p:sp>
        <p:nvSpPr>
          <p:cNvPr id="11" name="Slide Number Placeholder 5"/>
          <p:cNvSpPr txBox="1">
            <a:spLocks/>
          </p:cNvSpPr>
          <p:nvPr/>
        </p:nvSpPr>
        <p:spPr>
          <a:xfrm>
            <a:off x="6964363" y="6430963"/>
            <a:ext cx="2133600" cy="365125"/>
          </a:xfrm>
          <a:prstGeom prst="rect">
            <a:avLst/>
          </a:prstGeom>
        </p:spPr>
        <p:txBody>
          <a:bodyPr anchor="ctr">
            <a:prstTxWarp prst="textNoShape">
              <a:avLst/>
            </a:prstTxWarp>
          </a:bodyPr>
          <a:lstStyle/>
          <a:p>
            <a:pPr algn="r">
              <a:defRPr/>
            </a:pPr>
            <a:fld id="{6CBA2279-8018-EB4A-BD07-A1E7F729659F}" type="slidenum">
              <a:rPr lang="en-US" sz="1200">
                <a:solidFill>
                  <a:schemeClr val="bg1"/>
                </a:solidFill>
                <a:latin typeface="Georgia" pitchFamily="-109" charset="0"/>
                <a:ea typeface="ＭＳ Ｐゴシック" pitchFamily="-109" charset="-128"/>
                <a:cs typeface="ＭＳ Ｐゴシック" pitchFamily="-109" charset="-128"/>
              </a:rPr>
              <a:pPr algn="r">
                <a:defRPr/>
              </a:pPr>
              <a:t>‹#›</a:t>
            </a:fld>
            <a:endParaRPr lang="en-US" sz="1200" dirty="0">
              <a:solidFill>
                <a:schemeClr val="bg1"/>
              </a:solidFill>
              <a:latin typeface="Georgia" pitchFamily="-109" charset="0"/>
              <a:ea typeface="ＭＳ Ｐゴシック" pitchFamily="-109" charset="-128"/>
              <a:cs typeface="ＭＳ Ｐゴシック" pitchFamily="-109" charset="-128"/>
            </a:endParaRPr>
          </a:p>
        </p:txBody>
      </p:sp>
      <p:pic>
        <p:nvPicPr>
          <p:cNvPr id="8" name="Picture 6" descr="EDA Blue Interior Page_lc1.jpg"/>
          <p:cNvPicPr>
            <a:picLocks noChangeAspect="1"/>
          </p:cNvPicPr>
          <p:nvPr userDrawn="1"/>
        </p:nvPicPr>
        <p:blipFill>
          <a:blip r:embed="rId13"/>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108"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108"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108"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108"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108"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wmf"/></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a:off x="2308871" y="3771900"/>
            <a:ext cx="4790118" cy="2015"/>
          </a:xfrm>
          <a:prstGeom prst="line">
            <a:avLst/>
          </a:prstGeom>
          <a:noFill/>
          <a:ln w="12700">
            <a:solidFill>
              <a:srgbClr val="E8CE79"/>
            </a:solidFill>
            <a:round/>
            <a:headEnd/>
            <a:tailEnd/>
          </a:ln>
          <a:effec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9732" y="2621243"/>
            <a:ext cx="5588499" cy="40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93145" y="2000739"/>
            <a:ext cx="8321675" cy="584775"/>
          </a:xfrm>
          <a:prstGeom prst="rect">
            <a:avLst/>
          </a:prstGeom>
          <a:noFill/>
        </p:spPr>
        <p:txBody>
          <a:bodyPr>
            <a:spAutoFit/>
          </a:bodyPr>
          <a:lstStyle/>
          <a:p>
            <a:pPr eaLnBrk="1" hangingPunct="1">
              <a:defRPr/>
            </a:pPr>
            <a:r>
              <a:rPr lang="en-US" sz="1600" b="1" dirty="0">
                <a:solidFill>
                  <a:schemeClr val="tx2"/>
                </a:solidFill>
                <a:latin typeface="Georgia" panose="02040502050405020303" pitchFamily="18" charset="0"/>
                <a:ea typeface="ＭＳ Ｐゴシック" pitchFamily="-105" charset="-128"/>
                <a:cs typeface="ＭＳ Ｐゴシック" pitchFamily="-105" charset="-128"/>
              </a:rPr>
              <a:t>Practical Matter - Investment Rates are Functions of Relative Need Based on Low Per Capita Income or Unemployment Rates Below the National Average </a:t>
            </a:r>
          </a:p>
        </p:txBody>
      </p:sp>
      <p:sp>
        <p:nvSpPr>
          <p:cNvPr id="9" name="Rectangle 8"/>
          <p:cNvSpPr/>
          <p:nvPr/>
        </p:nvSpPr>
        <p:spPr>
          <a:xfrm>
            <a:off x="368300" y="1169742"/>
            <a:ext cx="8571368" cy="830997"/>
          </a:xfrm>
          <a:prstGeom prst="rect">
            <a:avLst/>
          </a:prstGeom>
        </p:spPr>
        <p:txBody>
          <a:bodyPr wrap="square">
            <a:spAutoFit/>
          </a:bodyPr>
          <a:lstStyle/>
          <a:p>
            <a:pPr algn="ctr">
              <a:defRPr/>
            </a:pPr>
            <a:r>
              <a:rPr lang="en-US" sz="2400" b="1" dirty="0">
                <a:solidFill>
                  <a:srgbClr val="CC9900"/>
                </a:solidFill>
                <a:latin typeface="Georgia" panose="02040502050405020303" pitchFamily="18" charset="0"/>
                <a:ea typeface="ＭＳ Ｐゴシック" pitchFamily="-105" charset="-128"/>
                <a:cs typeface="ＭＳ Ｐゴシック" pitchFamily="-105" charset="-128"/>
              </a:rPr>
              <a:t>Investment Rates - Typically at a 50 Percent Cost Share and then Relative Need Exceptions </a:t>
            </a:r>
          </a:p>
        </p:txBody>
      </p:sp>
    </p:spTree>
    <p:extLst>
      <p:ext uri="{BB962C8B-B14F-4D97-AF65-F5344CB8AC3E}">
        <p14:creationId xmlns:p14="http://schemas.microsoft.com/office/powerpoint/2010/main" val="4253790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35105" y="1311032"/>
            <a:ext cx="2872902" cy="369332"/>
          </a:xfrm>
          <a:prstGeom prst="rect">
            <a:avLst/>
          </a:prstGeom>
        </p:spPr>
        <p:txBody>
          <a:bodyPr wrap="none">
            <a:spAutoFit/>
          </a:bodyPr>
          <a:lstStyle/>
          <a:p>
            <a:pPr algn="ctr">
              <a:defRPr/>
            </a:pPr>
            <a:r>
              <a:rPr lang="en-US" b="1" dirty="0">
                <a:solidFill>
                  <a:srgbClr val="CC9900"/>
                </a:solidFill>
                <a:latin typeface="Georgia" panose="02040502050405020303" pitchFamily="18" charset="0"/>
                <a:ea typeface="ＭＳ Ｐゴシック" pitchFamily="-105" charset="-128"/>
                <a:cs typeface="ＭＳ Ｐゴシック" pitchFamily="-105" charset="-128"/>
              </a:rPr>
              <a:t>Eligibility of Programs</a:t>
            </a:r>
          </a:p>
        </p:txBody>
      </p:sp>
      <p:sp>
        <p:nvSpPr>
          <p:cNvPr id="6" name="Rectangle 5"/>
          <p:cNvSpPr/>
          <p:nvPr/>
        </p:nvSpPr>
        <p:spPr>
          <a:xfrm>
            <a:off x="481013" y="1725613"/>
            <a:ext cx="8408987" cy="4770537"/>
          </a:xfrm>
          <a:prstGeom prst="rect">
            <a:avLst/>
          </a:prstGeom>
        </p:spPr>
        <p:txBody>
          <a:bodyPr>
            <a:spAutoFit/>
          </a:bodyPr>
          <a:lstStyle/>
          <a:p>
            <a:pPr eaLnBrk="1" hangingPunct="1">
              <a:defRPr/>
            </a:pPr>
            <a:r>
              <a:rPr lang="en-US" sz="1600" b="1" dirty="0">
                <a:solidFill>
                  <a:schemeClr val="tx2"/>
                </a:solidFill>
                <a:latin typeface="Georgia" panose="02040502050405020303" pitchFamily="18" charset="0"/>
              </a:rPr>
              <a:t>Unemployment or Economic Adjustment Problems—The area is an area that the Secretary determines has experienced or is about to experience a special need arising from actual or threatened severe unemployment or economic adjustment problems resulting from severe short-term or long-term changes in economic conditions</a:t>
            </a:r>
            <a:endParaRPr lang="en-US" sz="1600" b="1" i="1" dirty="0">
              <a:solidFill>
                <a:schemeClr val="tx2"/>
              </a:solidFill>
              <a:latin typeface="Georgia" panose="02040502050405020303" pitchFamily="18" charset="0"/>
            </a:endParaRPr>
          </a:p>
          <a:p>
            <a:pPr eaLnBrk="1" hangingPunct="1">
              <a:defRPr/>
            </a:pPr>
            <a:endParaRPr lang="en-US" sz="1600" dirty="0">
              <a:solidFill>
                <a:schemeClr val="tx2"/>
              </a:solidFill>
              <a:latin typeface="Georgia" panose="02040502050405020303" pitchFamily="18" charset="0"/>
            </a:endParaRPr>
          </a:p>
          <a:p>
            <a:pPr eaLnBrk="1" hangingPunct="1">
              <a:defRPr/>
            </a:pPr>
            <a:endParaRPr lang="en-US" sz="1600" dirty="0">
              <a:solidFill>
                <a:schemeClr val="tx2"/>
              </a:solidFill>
              <a:latin typeface="Georgia" panose="02040502050405020303" pitchFamily="18" charset="0"/>
            </a:endParaRPr>
          </a:p>
          <a:p>
            <a:pPr marL="285750" indent="-285750" eaLnBrk="1" hangingPunct="1">
              <a:buFont typeface="Wingdings" panose="05000000000000000000" pitchFamily="2" charset="2"/>
              <a:buChar char="Ø"/>
              <a:defRPr/>
            </a:pPr>
            <a:r>
              <a:rPr lang="en-US" sz="1600" dirty="0">
                <a:solidFill>
                  <a:schemeClr val="tx2"/>
                </a:solidFill>
                <a:latin typeface="Georgia" panose="02040502050405020303" pitchFamily="18" charset="0"/>
              </a:rPr>
              <a:t>Closure or restructuring of industries or the loss of a major employer essential to the Regional economy – </a:t>
            </a:r>
            <a:r>
              <a:rPr lang="en-US" sz="1600" i="1" dirty="0">
                <a:solidFill>
                  <a:schemeClr val="tx2"/>
                </a:solidFill>
                <a:latin typeface="Georgia" panose="02040502050405020303" pitchFamily="18" charset="0"/>
              </a:rPr>
              <a:t>actual or threatened</a:t>
            </a:r>
          </a:p>
          <a:p>
            <a:pPr eaLnBrk="1" hangingPunct="1">
              <a:defRPr/>
            </a:pPr>
            <a:endParaRPr lang="en-US" sz="1600" dirty="0">
              <a:solidFill>
                <a:schemeClr val="tx2"/>
              </a:solidFill>
              <a:latin typeface="Georgia" panose="02040502050405020303" pitchFamily="18" charset="0"/>
            </a:endParaRPr>
          </a:p>
          <a:p>
            <a:pPr marL="285750" indent="-285750" eaLnBrk="1" hangingPunct="1">
              <a:buFont typeface="Wingdings" panose="05000000000000000000" pitchFamily="2" charset="2"/>
              <a:buChar char="Ø"/>
              <a:defRPr/>
            </a:pPr>
            <a:r>
              <a:rPr lang="en-US" sz="1600" dirty="0">
                <a:solidFill>
                  <a:schemeClr val="tx2"/>
                </a:solidFill>
                <a:latin typeface="Georgia" panose="02040502050405020303" pitchFamily="18" charset="0"/>
              </a:rPr>
              <a:t>Substantial out-migration or population loss </a:t>
            </a:r>
          </a:p>
          <a:p>
            <a:pPr eaLnBrk="1" hangingPunct="1">
              <a:defRPr/>
            </a:pPr>
            <a:endParaRPr lang="en-US" sz="1600" dirty="0">
              <a:solidFill>
                <a:schemeClr val="tx2"/>
              </a:solidFill>
              <a:latin typeface="Georgia" panose="02040502050405020303" pitchFamily="18" charset="0"/>
            </a:endParaRPr>
          </a:p>
          <a:p>
            <a:pPr marL="285750" indent="-285750" eaLnBrk="1" hangingPunct="1">
              <a:buFont typeface="Wingdings" panose="05000000000000000000" pitchFamily="2" charset="2"/>
              <a:buChar char="Ø"/>
              <a:defRPr/>
            </a:pPr>
            <a:r>
              <a:rPr lang="en-US" sz="1600" dirty="0">
                <a:solidFill>
                  <a:schemeClr val="tx2"/>
                </a:solidFill>
                <a:latin typeface="Georgia" panose="02040502050405020303" pitchFamily="18" charset="0"/>
              </a:rPr>
              <a:t>Underemployment, meaning employment of workers at less than full-time or at less skilled tasks than their training or abilities permit </a:t>
            </a:r>
          </a:p>
          <a:p>
            <a:pPr eaLnBrk="1" hangingPunct="1">
              <a:defRPr/>
            </a:pPr>
            <a:endParaRPr lang="en-US" sz="1600" dirty="0">
              <a:solidFill>
                <a:schemeClr val="tx2"/>
              </a:solidFill>
              <a:latin typeface="Georgia" panose="02040502050405020303" pitchFamily="18" charset="0"/>
            </a:endParaRPr>
          </a:p>
          <a:p>
            <a:pPr marL="285750" indent="-285750" eaLnBrk="1" hangingPunct="1">
              <a:buFont typeface="Wingdings" panose="05000000000000000000" pitchFamily="2" charset="2"/>
              <a:buChar char="Ø"/>
              <a:defRPr/>
            </a:pPr>
            <a:r>
              <a:rPr lang="en-US" sz="1600" dirty="0">
                <a:solidFill>
                  <a:schemeClr val="tx2"/>
                </a:solidFill>
                <a:latin typeface="Georgia" panose="02040502050405020303" pitchFamily="18" charset="0"/>
              </a:rPr>
              <a:t>Military base closures or realignments, defense contractor reductions-in-force, or Department of Energy defense-related funding reductions </a:t>
            </a:r>
          </a:p>
          <a:p>
            <a:pPr eaLnBrk="1" hangingPunct="1">
              <a:defRPr/>
            </a:pPr>
            <a:endParaRPr lang="en-US" sz="1400" dirty="0"/>
          </a:p>
          <a:p>
            <a:pPr eaLnBrk="1" hangingPunct="1">
              <a:defRPr/>
            </a:pPr>
            <a:endParaRPr lang="en-US" b="1" dirty="0">
              <a:latin typeface="+mn-lt"/>
            </a:endParaRPr>
          </a:p>
        </p:txBody>
      </p:sp>
    </p:spTree>
    <p:extLst>
      <p:ext uri="{BB962C8B-B14F-4D97-AF65-F5344CB8AC3E}">
        <p14:creationId xmlns:p14="http://schemas.microsoft.com/office/powerpoint/2010/main" val="166037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35105" y="1311032"/>
            <a:ext cx="2872902" cy="369332"/>
          </a:xfrm>
          <a:prstGeom prst="rect">
            <a:avLst/>
          </a:prstGeom>
        </p:spPr>
        <p:txBody>
          <a:bodyPr wrap="none">
            <a:spAutoFit/>
          </a:bodyPr>
          <a:lstStyle/>
          <a:p>
            <a:pPr algn="ctr">
              <a:defRPr/>
            </a:pPr>
            <a:r>
              <a:rPr lang="en-US" b="1" dirty="0">
                <a:solidFill>
                  <a:srgbClr val="CC9900"/>
                </a:solidFill>
                <a:latin typeface="Georgia" panose="02040502050405020303" pitchFamily="18" charset="0"/>
                <a:ea typeface="ＭＳ Ｐゴシック" pitchFamily="-105" charset="-128"/>
                <a:cs typeface="ＭＳ Ｐゴシック" pitchFamily="-105" charset="-128"/>
              </a:rPr>
              <a:t>Eligibility of Programs</a:t>
            </a:r>
          </a:p>
        </p:txBody>
      </p:sp>
      <p:sp>
        <p:nvSpPr>
          <p:cNvPr id="4" name="Rectangle 3"/>
          <p:cNvSpPr/>
          <p:nvPr/>
        </p:nvSpPr>
        <p:spPr>
          <a:xfrm>
            <a:off x="481013" y="1725613"/>
            <a:ext cx="8408987" cy="5016758"/>
          </a:xfrm>
          <a:prstGeom prst="rect">
            <a:avLst/>
          </a:prstGeom>
        </p:spPr>
        <p:txBody>
          <a:bodyPr>
            <a:spAutoFit/>
          </a:bodyPr>
          <a:lstStyle/>
          <a:p>
            <a:pPr eaLnBrk="1" hangingPunct="1">
              <a:defRPr/>
            </a:pPr>
            <a:r>
              <a:rPr lang="en-US" sz="1600" b="1" dirty="0">
                <a:solidFill>
                  <a:schemeClr val="tx2"/>
                </a:solidFill>
                <a:latin typeface="Georgia" panose="02040502050405020303" pitchFamily="18" charset="0"/>
              </a:rPr>
              <a:t>Unemployment or Economic Adjustment Problems—The area is an area that the Secretary determines has experienced or is about to experience a special need arising from actual or threatened severe unemployment or economic adjustment problems resulting from severe short-term or long-term changes in economic conditions…..</a:t>
            </a:r>
            <a:r>
              <a:rPr lang="en-US" sz="1600" b="1" i="1" dirty="0">
                <a:solidFill>
                  <a:schemeClr val="tx2"/>
                </a:solidFill>
                <a:latin typeface="Georgia" panose="02040502050405020303" pitchFamily="18" charset="0"/>
              </a:rPr>
              <a:t>further defined</a:t>
            </a:r>
          </a:p>
          <a:p>
            <a:pPr eaLnBrk="1" hangingPunct="1">
              <a:defRPr/>
            </a:pPr>
            <a:endParaRPr lang="en-US" sz="1600" dirty="0">
              <a:solidFill>
                <a:schemeClr val="tx2"/>
              </a:solidFill>
              <a:latin typeface="Georgia" panose="02040502050405020303" pitchFamily="18" charset="0"/>
            </a:endParaRPr>
          </a:p>
          <a:p>
            <a:pPr marL="285750" indent="-285750" eaLnBrk="1" hangingPunct="1">
              <a:buFont typeface="Wingdings" panose="05000000000000000000" pitchFamily="2" charset="2"/>
              <a:buChar char="Ø"/>
              <a:defRPr/>
            </a:pPr>
            <a:r>
              <a:rPr lang="en-US" sz="1600" dirty="0">
                <a:solidFill>
                  <a:schemeClr val="tx2"/>
                </a:solidFill>
                <a:latin typeface="Georgia" panose="02040502050405020303" pitchFamily="18" charset="0"/>
              </a:rPr>
              <a:t>Natural or other major disasters or emergencies-  Stafford Act, Magnuson Steven Fishery Act, Consolidated Farm and Rural Development Act or  Small Business Act</a:t>
            </a:r>
          </a:p>
          <a:p>
            <a:pPr eaLnBrk="1" hangingPunct="1">
              <a:defRPr/>
            </a:pPr>
            <a:endParaRPr lang="en-US" sz="1600" dirty="0">
              <a:solidFill>
                <a:schemeClr val="tx2"/>
              </a:solidFill>
              <a:latin typeface="Georgia" panose="02040502050405020303" pitchFamily="18" charset="0"/>
            </a:endParaRPr>
          </a:p>
          <a:p>
            <a:pPr marL="285750" indent="-285750" eaLnBrk="1" hangingPunct="1">
              <a:buFont typeface="Wingdings" panose="05000000000000000000" pitchFamily="2" charset="2"/>
              <a:buChar char="Ø"/>
              <a:defRPr/>
            </a:pPr>
            <a:r>
              <a:rPr lang="en-US" sz="1600" dirty="0">
                <a:solidFill>
                  <a:schemeClr val="tx2"/>
                </a:solidFill>
                <a:latin typeface="Georgia" panose="02040502050405020303" pitchFamily="18" charset="0"/>
              </a:rPr>
              <a:t>Hurricane Harvey impact area under the Stafford Act</a:t>
            </a:r>
          </a:p>
          <a:p>
            <a:pPr marL="285750" indent="-285750" eaLnBrk="1" hangingPunct="1">
              <a:buFont typeface="Wingdings" panose="05000000000000000000" pitchFamily="2" charset="2"/>
              <a:buChar char="Ø"/>
              <a:defRPr/>
            </a:pPr>
            <a:endParaRPr lang="en-US" sz="1600" dirty="0">
              <a:solidFill>
                <a:schemeClr val="tx2"/>
              </a:solidFill>
              <a:latin typeface="Georgia" panose="02040502050405020303" pitchFamily="18" charset="0"/>
            </a:endParaRPr>
          </a:p>
          <a:p>
            <a:pPr marL="285750" indent="-285750" eaLnBrk="1" hangingPunct="1">
              <a:buFont typeface="Wingdings" panose="05000000000000000000" pitchFamily="2" charset="2"/>
              <a:buChar char="Ø"/>
              <a:defRPr/>
            </a:pPr>
            <a:r>
              <a:rPr lang="en-US" sz="1600" dirty="0">
                <a:solidFill>
                  <a:schemeClr val="tx2"/>
                </a:solidFill>
                <a:latin typeface="Georgia" panose="02040502050405020303" pitchFamily="18" charset="0"/>
              </a:rPr>
              <a:t>Extraordinary depletion of natural resources or other impact attributable to a new or revised Federal regulation or policy </a:t>
            </a:r>
          </a:p>
          <a:p>
            <a:pPr eaLnBrk="1" hangingPunct="1">
              <a:defRPr/>
            </a:pPr>
            <a:endParaRPr lang="en-US" sz="1600" dirty="0">
              <a:solidFill>
                <a:schemeClr val="tx2"/>
              </a:solidFill>
              <a:latin typeface="Georgia" panose="02040502050405020303" pitchFamily="18" charset="0"/>
            </a:endParaRPr>
          </a:p>
          <a:p>
            <a:pPr marL="285750" indent="-285750" eaLnBrk="1" hangingPunct="1">
              <a:buFont typeface="Wingdings" panose="05000000000000000000" pitchFamily="2" charset="2"/>
              <a:buChar char="Ø"/>
              <a:defRPr/>
            </a:pPr>
            <a:r>
              <a:rPr lang="en-US" sz="1600" dirty="0">
                <a:solidFill>
                  <a:schemeClr val="tx2"/>
                </a:solidFill>
                <a:latin typeface="Georgia" panose="02040502050405020303" pitchFamily="18" charset="0"/>
              </a:rPr>
              <a:t>Communities undergoing transition of their economic base as a result of changing trade patterns </a:t>
            </a:r>
          </a:p>
          <a:p>
            <a:pPr eaLnBrk="1" hangingPunct="1">
              <a:defRPr/>
            </a:pPr>
            <a:endParaRPr lang="en-US" sz="1600" dirty="0">
              <a:solidFill>
                <a:schemeClr val="tx2"/>
              </a:solidFill>
              <a:latin typeface="Georgia" panose="02040502050405020303" pitchFamily="18" charset="0"/>
            </a:endParaRPr>
          </a:p>
          <a:p>
            <a:pPr marL="285750" indent="-285750" eaLnBrk="1" hangingPunct="1">
              <a:buFont typeface="Wingdings" panose="05000000000000000000" pitchFamily="2" charset="2"/>
              <a:buChar char="Ø"/>
              <a:defRPr/>
            </a:pPr>
            <a:r>
              <a:rPr lang="en-US" sz="1600" dirty="0">
                <a:solidFill>
                  <a:schemeClr val="tx2"/>
                </a:solidFill>
                <a:latin typeface="Georgia" panose="02040502050405020303" pitchFamily="18" charset="0"/>
              </a:rPr>
              <a:t>Other Special Need as determined by the Assistant Secretary</a:t>
            </a:r>
          </a:p>
          <a:p>
            <a:pPr eaLnBrk="1" hangingPunct="1">
              <a:defRPr/>
            </a:pPr>
            <a:endParaRPr lang="en-US" sz="1400" dirty="0"/>
          </a:p>
          <a:p>
            <a:pPr eaLnBrk="1" hangingPunct="1">
              <a:defRPr/>
            </a:pPr>
            <a:endParaRPr lang="en-US" b="1" dirty="0">
              <a:latin typeface="+mn-lt"/>
            </a:endParaRPr>
          </a:p>
        </p:txBody>
      </p:sp>
    </p:spTree>
    <p:extLst>
      <p:ext uri="{BB962C8B-B14F-4D97-AF65-F5344CB8AC3E}">
        <p14:creationId xmlns:p14="http://schemas.microsoft.com/office/powerpoint/2010/main" val="2545366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3145" y="2000739"/>
            <a:ext cx="8321675" cy="338554"/>
          </a:xfrm>
          <a:prstGeom prst="rect">
            <a:avLst/>
          </a:prstGeom>
          <a:noFill/>
        </p:spPr>
        <p:txBody>
          <a:bodyPr>
            <a:spAutoFit/>
          </a:bodyPr>
          <a:lstStyle/>
          <a:p>
            <a:pPr eaLnBrk="1" hangingPunct="1">
              <a:defRPr/>
            </a:pPr>
            <a:r>
              <a:rPr lang="en-US" sz="1600" b="1" dirty="0">
                <a:solidFill>
                  <a:schemeClr val="tx2"/>
                </a:solidFill>
                <a:latin typeface="Georgia" panose="02040502050405020303" pitchFamily="18" charset="0"/>
                <a:ea typeface="ＭＳ Ｐゴシック" pitchFamily="-105" charset="-128"/>
                <a:cs typeface="ＭＳ Ｐゴシック" pitchFamily="-105" charset="-128"/>
              </a:rPr>
              <a:t>Disaster Supplemental – Provides $129.4million for impacted communities </a:t>
            </a:r>
          </a:p>
        </p:txBody>
      </p:sp>
      <p:sp>
        <p:nvSpPr>
          <p:cNvPr id="9" name="Rectangle 8"/>
          <p:cNvSpPr/>
          <p:nvPr/>
        </p:nvSpPr>
        <p:spPr>
          <a:xfrm>
            <a:off x="368300" y="1169742"/>
            <a:ext cx="8571368" cy="461665"/>
          </a:xfrm>
          <a:prstGeom prst="rect">
            <a:avLst/>
          </a:prstGeom>
        </p:spPr>
        <p:txBody>
          <a:bodyPr wrap="square">
            <a:spAutoFit/>
          </a:bodyPr>
          <a:lstStyle/>
          <a:p>
            <a:pPr algn="ctr">
              <a:defRPr/>
            </a:pPr>
            <a:r>
              <a:rPr lang="en-US" sz="2400" b="1" dirty="0">
                <a:solidFill>
                  <a:srgbClr val="CC9900"/>
                </a:solidFill>
                <a:latin typeface="Georgia" panose="02040502050405020303" pitchFamily="18" charset="0"/>
                <a:ea typeface="ＭＳ Ｐゴシック" pitchFamily="-105" charset="-128"/>
                <a:cs typeface="ＭＳ Ｐゴシック" pitchFamily="-105" charset="-128"/>
              </a:rPr>
              <a:t>Hurricane Harvey Impact Area </a:t>
            </a:r>
          </a:p>
        </p:txBody>
      </p:sp>
      <p:pic>
        <p:nvPicPr>
          <p:cNvPr id="1026" name="Picture 2" descr="most recent map image">
            <a:extLst>
              <a:ext uri="{FF2B5EF4-FFF2-40B4-BE49-F238E27FC236}">
                <a16:creationId xmlns:a16="http://schemas.microsoft.com/office/drawing/2014/main" id="{C6A55068-51FD-4719-8C9C-9CCBFA266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085" y="2321325"/>
            <a:ext cx="7036906" cy="453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552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373198" y="1257650"/>
            <a:ext cx="8385236" cy="461665"/>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sz="2400" dirty="0">
                <a:solidFill>
                  <a:srgbClr val="CC9900"/>
                </a:solidFill>
                <a:latin typeface="Georgia" panose="02040502050405020303" pitchFamily="18" charset="0"/>
                <a:cs typeface="Arial" panose="020B0604020202020204" pitchFamily="34" charset="0"/>
              </a:rPr>
              <a:t>Application Process – Regional Programs</a:t>
            </a:r>
          </a:p>
        </p:txBody>
      </p:sp>
      <p:sp>
        <p:nvSpPr>
          <p:cNvPr id="4" name="TextBox 3"/>
          <p:cNvSpPr txBox="1">
            <a:spLocks noChangeArrowheads="1"/>
          </p:cNvSpPr>
          <p:nvPr/>
        </p:nvSpPr>
        <p:spPr bwMode="auto">
          <a:xfrm>
            <a:off x="347663" y="1873250"/>
            <a:ext cx="8448675" cy="4231928"/>
          </a:xfrm>
          <a:prstGeom prst="rect">
            <a:avLst/>
          </a:prstGeom>
          <a:noFill/>
          <a:ln w="9525">
            <a:noFill/>
            <a:miter lim="800000"/>
            <a:headEnd/>
            <a:tailEnd/>
          </a:ln>
        </p:spPr>
        <p:txBody>
          <a:bodyPr lIns="182880" tIns="0" rIns="182880" bIns="0">
            <a:spAutoFit/>
          </a:bodyPr>
          <a:lstStyle/>
          <a:p>
            <a:pPr marL="285750" indent="-285750" eaLnBrk="1" hangingPunct="1">
              <a:lnSpc>
                <a:spcPts val="3040"/>
              </a:lnSpc>
              <a:spcAft>
                <a:spcPts val="0"/>
              </a:spcAft>
              <a:buFont typeface="Wingdings" panose="05000000000000000000" pitchFamily="2" charset="2"/>
              <a:buChar char="Ø"/>
              <a:defRPr/>
            </a:pPr>
            <a:r>
              <a:rPr lang="en-US" sz="1600" dirty="0">
                <a:solidFill>
                  <a:schemeClr val="tx2"/>
                </a:solidFill>
                <a:latin typeface="Georgia" panose="02040502050405020303" pitchFamily="18" charset="0"/>
                <a:ea typeface="ＭＳ Ｐゴシック" pitchFamily="-105" charset="-128"/>
                <a:cs typeface="ＭＳ Ｐゴシック" pitchFamily="-105" charset="-128"/>
              </a:rPr>
              <a:t>Applications are accepted throughout the year and are generally submitted through </a:t>
            </a:r>
            <a:r>
              <a:rPr lang="en-US" sz="1600" dirty="0" err="1">
                <a:solidFill>
                  <a:schemeClr val="tx2"/>
                </a:solidFill>
                <a:latin typeface="Georgia" panose="02040502050405020303" pitchFamily="18" charset="0"/>
                <a:ea typeface="ＭＳ Ｐゴシック" pitchFamily="-105" charset="-128"/>
                <a:cs typeface="ＭＳ Ｐゴシック" pitchFamily="-105" charset="-128"/>
              </a:rPr>
              <a:t>Grants.Gov</a:t>
            </a:r>
            <a:r>
              <a:rPr lang="en-US" sz="1600" dirty="0">
                <a:solidFill>
                  <a:schemeClr val="tx2"/>
                </a:solidFill>
                <a:latin typeface="Georgia" panose="02040502050405020303" pitchFamily="18" charset="0"/>
                <a:ea typeface="ＭＳ Ｐゴシック" pitchFamily="-105" charset="-128"/>
                <a:cs typeface="ＭＳ Ｐゴシック" pitchFamily="-105" charset="-128"/>
              </a:rPr>
              <a:t> </a:t>
            </a:r>
          </a:p>
          <a:p>
            <a:pPr eaLnBrk="1" hangingPunct="1">
              <a:lnSpc>
                <a:spcPts val="3040"/>
              </a:lnSpc>
              <a:spcAft>
                <a:spcPts val="0"/>
              </a:spcAft>
              <a:defRPr/>
            </a:pPr>
            <a:endParaRPr lang="en-US" sz="1600" dirty="0">
              <a:solidFill>
                <a:schemeClr val="tx2"/>
              </a:solidFill>
              <a:latin typeface="Georgia" panose="02040502050405020303" pitchFamily="18" charset="0"/>
              <a:ea typeface="ＭＳ Ｐゴシック" pitchFamily="-105" charset="-128"/>
              <a:cs typeface="ＭＳ Ｐゴシック" pitchFamily="-105" charset="-128"/>
            </a:endParaRPr>
          </a:p>
          <a:p>
            <a:pPr marL="285750" indent="-285750" eaLnBrk="1" hangingPunct="1">
              <a:lnSpc>
                <a:spcPts val="3040"/>
              </a:lnSpc>
              <a:spcAft>
                <a:spcPts val="0"/>
              </a:spcAft>
              <a:buFont typeface="Wingdings" panose="05000000000000000000" pitchFamily="2" charset="2"/>
              <a:buChar char="Ø"/>
              <a:defRPr/>
            </a:pPr>
            <a:r>
              <a:rPr lang="en-US" sz="1600" dirty="0">
                <a:solidFill>
                  <a:schemeClr val="tx2"/>
                </a:solidFill>
                <a:latin typeface="Georgia" panose="02040502050405020303" pitchFamily="18" charset="0"/>
                <a:ea typeface="ＭＳ Ｐゴシック" pitchFamily="-105" charset="-128"/>
                <a:cs typeface="ＭＳ Ｐゴシック" pitchFamily="-105" charset="-128"/>
              </a:rPr>
              <a:t>Recent changes in the process have resulted in a relatively brief proposal that only requires the highlights of the proposed project in terms of financials, economic impact, etc… for the Public Works and Economic Adjustment programs  </a:t>
            </a:r>
          </a:p>
          <a:p>
            <a:pPr eaLnBrk="1" hangingPunct="1">
              <a:lnSpc>
                <a:spcPts val="3040"/>
              </a:lnSpc>
              <a:spcAft>
                <a:spcPts val="0"/>
              </a:spcAft>
              <a:defRPr/>
            </a:pPr>
            <a:endParaRPr lang="en-US" sz="1600" dirty="0">
              <a:solidFill>
                <a:schemeClr val="tx2"/>
              </a:solidFill>
              <a:latin typeface="Georgia" panose="02040502050405020303" pitchFamily="18" charset="0"/>
              <a:ea typeface="ＭＳ Ｐゴシック" pitchFamily="-105" charset="-128"/>
              <a:cs typeface="ＭＳ Ｐゴシック" pitchFamily="-105" charset="-128"/>
            </a:endParaRPr>
          </a:p>
          <a:p>
            <a:pPr marL="285750" indent="-285750" eaLnBrk="1" hangingPunct="1">
              <a:lnSpc>
                <a:spcPts val="3040"/>
              </a:lnSpc>
              <a:spcAft>
                <a:spcPts val="0"/>
              </a:spcAft>
              <a:buFont typeface="Wingdings" panose="05000000000000000000" pitchFamily="2" charset="2"/>
              <a:buChar char="Ø"/>
              <a:defRPr/>
            </a:pPr>
            <a:r>
              <a:rPr lang="en-US" sz="1600" dirty="0">
                <a:solidFill>
                  <a:schemeClr val="tx2"/>
                </a:solidFill>
                <a:latin typeface="Georgia" panose="02040502050405020303" pitchFamily="18" charset="0"/>
                <a:ea typeface="ＭＳ Ｐゴシック" pitchFamily="-105" charset="-128"/>
                <a:cs typeface="ＭＳ Ｐゴシック" pitchFamily="-105" charset="-128"/>
              </a:rPr>
              <a:t>If the proposal is deemed competitive with EDA priorities, the applicant will be invited to provide further information for further consideration</a:t>
            </a:r>
          </a:p>
          <a:p>
            <a:pPr eaLnBrk="1" hangingPunct="1">
              <a:lnSpc>
                <a:spcPts val="3040"/>
              </a:lnSpc>
              <a:spcAft>
                <a:spcPts val="0"/>
              </a:spcAft>
              <a:defRPr/>
            </a:pPr>
            <a:endParaRPr lang="en-US" sz="1600" dirty="0">
              <a:solidFill>
                <a:schemeClr val="tx2"/>
              </a:solidFill>
              <a:latin typeface="Georgia" panose="02040502050405020303" pitchFamily="18" charset="0"/>
              <a:ea typeface="ＭＳ Ｐゴシック" pitchFamily="-105" charset="-128"/>
              <a:cs typeface="ＭＳ Ｐゴシック" pitchFamily="-105" charset="-128"/>
            </a:endParaRPr>
          </a:p>
          <a:p>
            <a:pPr marL="285750" indent="-285750" eaLnBrk="1" hangingPunct="1">
              <a:lnSpc>
                <a:spcPts val="3040"/>
              </a:lnSpc>
              <a:spcAft>
                <a:spcPts val="0"/>
              </a:spcAft>
              <a:buFont typeface="Wingdings" panose="05000000000000000000" pitchFamily="2" charset="2"/>
              <a:buChar char="Ø"/>
              <a:defRPr/>
            </a:pPr>
            <a:r>
              <a:rPr lang="en-US" sz="1600" dirty="0">
                <a:solidFill>
                  <a:schemeClr val="tx2"/>
                </a:solidFill>
                <a:latin typeface="Georgia" panose="02040502050405020303" pitchFamily="18" charset="0"/>
                <a:ea typeface="ＭＳ Ｐゴシック" pitchFamily="-105" charset="-128"/>
                <a:cs typeface="ＭＳ Ｐゴシック" pitchFamily="-105" charset="-128"/>
              </a:rPr>
              <a:t>Generally grants are awarded within 90 days of the complete application </a:t>
            </a:r>
          </a:p>
        </p:txBody>
      </p:sp>
    </p:spTree>
    <p:extLst>
      <p:ext uri="{BB962C8B-B14F-4D97-AF65-F5344CB8AC3E}">
        <p14:creationId xmlns:p14="http://schemas.microsoft.com/office/powerpoint/2010/main" val="269192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373198" y="1257650"/>
            <a:ext cx="8385236" cy="461665"/>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sz="2400" dirty="0">
                <a:solidFill>
                  <a:srgbClr val="CC9900"/>
                </a:solidFill>
                <a:latin typeface="Georgia" panose="02040502050405020303" pitchFamily="18" charset="0"/>
                <a:cs typeface="Arial" panose="020B0604020202020204" pitchFamily="34" charset="0"/>
              </a:rPr>
              <a:t>Application Process – Regional Programs</a:t>
            </a:r>
          </a:p>
        </p:txBody>
      </p:sp>
      <p:sp>
        <p:nvSpPr>
          <p:cNvPr id="4" name="TextBox 3"/>
          <p:cNvSpPr txBox="1">
            <a:spLocks noChangeArrowheads="1"/>
          </p:cNvSpPr>
          <p:nvPr/>
        </p:nvSpPr>
        <p:spPr bwMode="auto">
          <a:xfrm>
            <a:off x="373198" y="2270815"/>
            <a:ext cx="8448675" cy="3462486"/>
          </a:xfrm>
          <a:prstGeom prst="rect">
            <a:avLst/>
          </a:prstGeom>
          <a:noFill/>
          <a:ln w="9525">
            <a:noFill/>
            <a:miter lim="800000"/>
            <a:headEnd/>
            <a:tailEnd/>
          </a:ln>
        </p:spPr>
        <p:txBody>
          <a:bodyPr lIns="182880" tIns="0" rIns="182880" bIns="0">
            <a:spAutoFit/>
          </a:bodyPr>
          <a:lstStyle/>
          <a:p>
            <a:pPr marL="285750" indent="-285750" eaLnBrk="1" hangingPunct="1">
              <a:lnSpc>
                <a:spcPts val="3040"/>
              </a:lnSpc>
              <a:spcAft>
                <a:spcPts val="0"/>
              </a:spcAft>
              <a:buFont typeface="Wingdings" panose="05000000000000000000" pitchFamily="2" charset="2"/>
              <a:buChar char="Ø"/>
              <a:defRPr/>
            </a:pPr>
            <a:r>
              <a:rPr lang="en-US" sz="1600" dirty="0">
                <a:solidFill>
                  <a:schemeClr val="tx2"/>
                </a:solidFill>
                <a:latin typeface="Georgia" panose="02040502050405020303" pitchFamily="18" charset="0"/>
                <a:ea typeface="ＭＳ Ｐゴシック" pitchFamily="-105" charset="-128"/>
                <a:cs typeface="ＭＳ Ｐゴシック" pitchFamily="-105" charset="-128"/>
              </a:rPr>
              <a:t>Direct consultation with EDA Economic Development Representative- customer service which can be one to one or connection through Economic Development District</a:t>
            </a:r>
          </a:p>
          <a:p>
            <a:pPr eaLnBrk="1" hangingPunct="1">
              <a:lnSpc>
                <a:spcPts val="3040"/>
              </a:lnSpc>
              <a:spcAft>
                <a:spcPts val="0"/>
              </a:spcAft>
              <a:defRPr/>
            </a:pPr>
            <a:endParaRPr lang="en-US" sz="800" dirty="0">
              <a:solidFill>
                <a:schemeClr val="tx2"/>
              </a:solidFill>
              <a:latin typeface="Georgia" panose="02040502050405020303" pitchFamily="18" charset="0"/>
              <a:ea typeface="ＭＳ Ｐゴシック" pitchFamily="-105" charset="-128"/>
              <a:cs typeface="ＭＳ Ｐゴシック" pitchFamily="-105" charset="-128"/>
            </a:endParaRPr>
          </a:p>
          <a:p>
            <a:pPr marL="285750" indent="-285750" eaLnBrk="1" hangingPunct="1">
              <a:lnSpc>
                <a:spcPts val="3040"/>
              </a:lnSpc>
              <a:spcAft>
                <a:spcPts val="0"/>
              </a:spcAft>
              <a:buFont typeface="Wingdings" panose="05000000000000000000" pitchFamily="2" charset="2"/>
              <a:buChar char="Ø"/>
              <a:defRPr/>
            </a:pPr>
            <a:r>
              <a:rPr lang="en-US" sz="1600" dirty="0">
                <a:solidFill>
                  <a:schemeClr val="tx2"/>
                </a:solidFill>
                <a:latin typeface="Georgia" panose="02040502050405020303" pitchFamily="18" charset="0"/>
                <a:ea typeface="ＭＳ Ｐゴシック" pitchFamily="-105" charset="-128"/>
                <a:cs typeface="ＭＳ Ｐゴシック" pitchFamily="-105" charset="-128"/>
              </a:rPr>
              <a:t>Direct consultation provides an opportunity to “vet” project need, alignment with CEDS, appropriate budget and viability with EDA’s competitive process</a:t>
            </a:r>
          </a:p>
          <a:p>
            <a:pPr marL="285750" indent="-285750" eaLnBrk="1" hangingPunct="1">
              <a:lnSpc>
                <a:spcPts val="3040"/>
              </a:lnSpc>
              <a:spcAft>
                <a:spcPts val="0"/>
              </a:spcAft>
              <a:buFont typeface="Wingdings" panose="05000000000000000000" pitchFamily="2" charset="2"/>
              <a:buChar char="Ø"/>
              <a:defRPr/>
            </a:pPr>
            <a:endParaRPr lang="en-US" sz="1600" dirty="0">
              <a:solidFill>
                <a:schemeClr val="tx2"/>
              </a:solidFill>
              <a:latin typeface="Georgia" panose="02040502050405020303" pitchFamily="18" charset="0"/>
              <a:ea typeface="ＭＳ Ｐゴシック" pitchFamily="-105" charset="-128"/>
              <a:cs typeface="ＭＳ Ｐゴシック" pitchFamily="-105" charset="-128"/>
            </a:endParaRPr>
          </a:p>
          <a:p>
            <a:pPr marL="285750" indent="-285750" eaLnBrk="1" hangingPunct="1">
              <a:lnSpc>
                <a:spcPts val="3040"/>
              </a:lnSpc>
              <a:spcAft>
                <a:spcPts val="0"/>
              </a:spcAft>
              <a:buFont typeface="Wingdings" panose="05000000000000000000" pitchFamily="2" charset="2"/>
              <a:buChar char="Ø"/>
              <a:defRPr/>
            </a:pPr>
            <a:r>
              <a:rPr lang="en-US" sz="1600" dirty="0">
                <a:solidFill>
                  <a:schemeClr val="tx2"/>
                </a:solidFill>
                <a:latin typeface="Georgia" panose="02040502050405020303" pitchFamily="18" charset="0"/>
                <a:ea typeface="ＭＳ Ｐゴシック" pitchFamily="-105" charset="-128"/>
                <a:cs typeface="ＭＳ Ｐゴシック" pitchFamily="-105" charset="-128"/>
              </a:rPr>
              <a:t>Engagement with EDA Project Engineer and other Subject Matter Experts as appropriate    </a:t>
            </a:r>
          </a:p>
        </p:txBody>
      </p:sp>
    </p:spTree>
    <p:extLst>
      <p:ext uri="{BB962C8B-B14F-4D97-AF65-F5344CB8AC3E}">
        <p14:creationId xmlns:p14="http://schemas.microsoft.com/office/powerpoint/2010/main" val="380612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373198" y="1257650"/>
            <a:ext cx="8385236" cy="461665"/>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sz="2400" dirty="0">
                <a:solidFill>
                  <a:srgbClr val="CC9900"/>
                </a:solidFill>
                <a:latin typeface="Georgia" panose="02040502050405020303" pitchFamily="18" charset="0"/>
                <a:cs typeface="Arial" panose="020B0604020202020204" pitchFamily="34" charset="0"/>
              </a:rPr>
              <a:t>Application Process – Regional Programs</a:t>
            </a:r>
          </a:p>
        </p:txBody>
      </p:sp>
      <p:sp>
        <p:nvSpPr>
          <p:cNvPr id="4" name="TextBox 3"/>
          <p:cNvSpPr txBox="1">
            <a:spLocks noChangeArrowheads="1"/>
          </p:cNvSpPr>
          <p:nvPr/>
        </p:nvSpPr>
        <p:spPr bwMode="auto">
          <a:xfrm>
            <a:off x="460662" y="2382134"/>
            <a:ext cx="8448675" cy="3462486"/>
          </a:xfrm>
          <a:prstGeom prst="rect">
            <a:avLst/>
          </a:prstGeom>
          <a:noFill/>
          <a:ln w="9525">
            <a:noFill/>
            <a:miter lim="800000"/>
            <a:headEnd/>
            <a:tailEnd/>
          </a:ln>
        </p:spPr>
        <p:txBody>
          <a:bodyPr lIns="182880" tIns="0" rIns="182880" bIns="0">
            <a:spAutoFit/>
          </a:bodyPr>
          <a:lstStyle/>
          <a:p>
            <a:pPr eaLnBrk="1" hangingPunct="1">
              <a:lnSpc>
                <a:spcPts val="3040"/>
              </a:lnSpc>
              <a:spcAft>
                <a:spcPts val="0"/>
              </a:spcAft>
              <a:defRPr/>
            </a:pPr>
            <a:r>
              <a:rPr lang="en-US" sz="1600" b="1" dirty="0">
                <a:solidFill>
                  <a:schemeClr val="tx2"/>
                </a:solidFill>
                <a:latin typeface="Georgia" panose="02040502050405020303" pitchFamily="18" charset="0"/>
                <a:ea typeface="ＭＳ Ｐゴシック" pitchFamily="-105" charset="-128"/>
                <a:cs typeface="ＭＳ Ｐゴシック" pitchFamily="-105" charset="-128"/>
              </a:rPr>
              <a:t>For the Public Works and Economic Adjustment programs the is  a Proposal to be completed and submitted – hard copy to regional office or via Grants.gov</a:t>
            </a:r>
          </a:p>
          <a:p>
            <a:pPr eaLnBrk="1" hangingPunct="1">
              <a:lnSpc>
                <a:spcPts val="3040"/>
              </a:lnSpc>
              <a:spcAft>
                <a:spcPts val="0"/>
              </a:spcAft>
              <a:defRPr/>
            </a:pPr>
            <a:endParaRPr lang="en-US" sz="1600" b="1" dirty="0">
              <a:solidFill>
                <a:schemeClr val="tx2"/>
              </a:solidFill>
              <a:latin typeface="Georgia" panose="02040502050405020303" pitchFamily="18" charset="0"/>
              <a:ea typeface="ＭＳ Ｐゴシック" pitchFamily="-105" charset="-128"/>
              <a:cs typeface="ＭＳ Ｐゴシック" pitchFamily="-105" charset="-128"/>
            </a:endParaRPr>
          </a:p>
          <a:p>
            <a:pPr eaLnBrk="1" hangingPunct="1">
              <a:lnSpc>
                <a:spcPts val="3040"/>
              </a:lnSpc>
              <a:spcAft>
                <a:spcPts val="0"/>
              </a:spcAft>
              <a:defRPr/>
            </a:pPr>
            <a:r>
              <a:rPr lang="en-US" sz="1600" b="1" dirty="0">
                <a:solidFill>
                  <a:schemeClr val="tx2"/>
                </a:solidFill>
                <a:latin typeface="Georgia" panose="02040502050405020303" pitchFamily="18" charset="0"/>
                <a:ea typeface="ＭＳ Ｐゴシック" pitchFamily="-105" charset="-128"/>
                <a:cs typeface="ＭＳ Ｐゴシック" pitchFamily="-105" charset="-128"/>
              </a:rPr>
              <a:t>For Planning and Technical Assistance a full application is to be completed and submitted –hard copy to regional office or via Grants.gov </a:t>
            </a:r>
          </a:p>
          <a:p>
            <a:pPr eaLnBrk="1" hangingPunct="1">
              <a:lnSpc>
                <a:spcPts val="3040"/>
              </a:lnSpc>
              <a:spcAft>
                <a:spcPts val="0"/>
              </a:spcAft>
              <a:defRPr/>
            </a:pPr>
            <a:endParaRPr lang="en-US" sz="1600" b="1" dirty="0">
              <a:solidFill>
                <a:schemeClr val="tx2"/>
              </a:solidFill>
              <a:latin typeface="Georgia" panose="02040502050405020303" pitchFamily="18" charset="0"/>
              <a:ea typeface="ＭＳ Ｐゴシック" pitchFamily="-105" charset="-128"/>
              <a:cs typeface="ＭＳ Ｐゴシック" pitchFamily="-105" charset="-128"/>
            </a:endParaRPr>
          </a:p>
          <a:p>
            <a:pPr eaLnBrk="1" hangingPunct="1">
              <a:lnSpc>
                <a:spcPts val="3040"/>
              </a:lnSpc>
              <a:spcAft>
                <a:spcPts val="0"/>
              </a:spcAft>
              <a:defRPr/>
            </a:pPr>
            <a:r>
              <a:rPr lang="en-US" sz="1600" b="1" dirty="0">
                <a:solidFill>
                  <a:schemeClr val="tx2"/>
                </a:solidFill>
                <a:latin typeface="Georgia" panose="02040502050405020303" pitchFamily="18" charset="0"/>
                <a:ea typeface="ＭＳ Ｐゴシック" pitchFamily="-105" charset="-128"/>
                <a:cs typeface="ＭＳ Ｐゴシック" pitchFamily="-105" charset="-128"/>
              </a:rPr>
              <a:t>University Center program is a competitive pool – every five years in the region exclusive through Grants.gov</a:t>
            </a:r>
          </a:p>
        </p:txBody>
      </p:sp>
    </p:spTree>
    <p:extLst>
      <p:ext uri="{BB962C8B-B14F-4D97-AF65-F5344CB8AC3E}">
        <p14:creationId xmlns:p14="http://schemas.microsoft.com/office/powerpoint/2010/main" val="38865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7666" y="3093057"/>
            <a:ext cx="7792278" cy="3466769"/>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50" name="TextBox 3"/>
          <p:cNvSpPr txBox="1">
            <a:spLocks noChangeArrowheads="1"/>
          </p:cNvSpPr>
          <p:nvPr/>
        </p:nvSpPr>
        <p:spPr bwMode="auto">
          <a:xfrm>
            <a:off x="373198" y="1257650"/>
            <a:ext cx="8385236" cy="461665"/>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sz="2400" dirty="0">
                <a:solidFill>
                  <a:srgbClr val="CC9900"/>
                </a:solidFill>
                <a:latin typeface="Georgia" panose="02040502050405020303" pitchFamily="18" charset="0"/>
                <a:cs typeface="Arial" panose="020B0604020202020204" pitchFamily="34" charset="0"/>
              </a:rPr>
              <a:t>Application Process – Regional Programs</a:t>
            </a:r>
          </a:p>
        </p:txBody>
      </p:sp>
      <p:sp>
        <p:nvSpPr>
          <p:cNvPr id="4" name="TextBox 3"/>
          <p:cNvSpPr txBox="1">
            <a:spLocks noChangeArrowheads="1"/>
          </p:cNvSpPr>
          <p:nvPr/>
        </p:nvSpPr>
        <p:spPr bwMode="auto">
          <a:xfrm>
            <a:off x="540689" y="1858132"/>
            <a:ext cx="7959255" cy="1105495"/>
          </a:xfrm>
          <a:prstGeom prst="rect">
            <a:avLst/>
          </a:prstGeom>
          <a:noFill/>
          <a:ln w="9525">
            <a:noFill/>
            <a:miter lim="800000"/>
            <a:headEnd/>
            <a:tailEnd/>
          </a:ln>
        </p:spPr>
        <p:txBody>
          <a:bodyPr wrap="square" lIns="182880" tIns="0" rIns="182880" bIns="0">
            <a:spAutoFit/>
          </a:bodyPr>
          <a:lstStyle/>
          <a:p>
            <a:pPr algn="ctr" eaLnBrk="1" hangingPunct="1">
              <a:lnSpc>
                <a:spcPts val="3040"/>
              </a:lnSpc>
              <a:spcAft>
                <a:spcPts val="0"/>
              </a:spcAft>
              <a:defRPr/>
            </a:pPr>
            <a:r>
              <a:rPr lang="en-US" sz="1600" b="1" dirty="0">
                <a:solidFill>
                  <a:schemeClr val="tx2"/>
                </a:solidFill>
                <a:latin typeface="Georgia" panose="02040502050405020303" pitchFamily="18" charset="0"/>
                <a:ea typeface="ＭＳ Ｐゴシック" pitchFamily="-105" charset="-128"/>
                <a:cs typeface="ＭＳ Ｐゴシック" pitchFamily="-105" charset="-128"/>
              </a:rPr>
              <a:t>Proposal form (Public Works and Economic Adjustment) – the applicant competes and submits a SF424 and in depth responses to 14-15 preliminary items on the ED-900 P form: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933" y="3163023"/>
            <a:ext cx="7641203" cy="3295036"/>
          </a:xfrm>
          <a:prstGeom prst="rect">
            <a:avLst/>
          </a:prstGeom>
        </p:spPr>
      </p:pic>
    </p:spTree>
    <p:extLst>
      <p:ext uri="{BB962C8B-B14F-4D97-AF65-F5344CB8AC3E}">
        <p14:creationId xmlns:p14="http://schemas.microsoft.com/office/powerpoint/2010/main" val="325318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6410" y="2902227"/>
            <a:ext cx="7378811" cy="3387256"/>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50" name="TextBox 3"/>
          <p:cNvSpPr txBox="1">
            <a:spLocks noChangeArrowheads="1"/>
          </p:cNvSpPr>
          <p:nvPr/>
        </p:nvSpPr>
        <p:spPr bwMode="auto">
          <a:xfrm>
            <a:off x="373198" y="1257650"/>
            <a:ext cx="8385236" cy="461665"/>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sz="2400" dirty="0">
                <a:solidFill>
                  <a:srgbClr val="CC9900"/>
                </a:solidFill>
                <a:latin typeface="Georgia" panose="02040502050405020303" pitchFamily="18" charset="0"/>
                <a:cs typeface="Arial" panose="020B0604020202020204" pitchFamily="34" charset="0"/>
              </a:rPr>
              <a:t>Application Process – Regional Programs</a:t>
            </a:r>
          </a:p>
        </p:txBody>
      </p:sp>
      <p:sp>
        <p:nvSpPr>
          <p:cNvPr id="4" name="TextBox 3"/>
          <p:cNvSpPr txBox="1">
            <a:spLocks noChangeArrowheads="1"/>
          </p:cNvSpPr>
          <p:nvPr/>
        </p:nvSpPr>
        <p:spPr bwMode="auto">
          <a:xfrm>
            <a:off x="540689" y="1708890"/>
            <a:ext cx="7959255" cy="1105495"/>
          </a:xfrm>
          <a:prstGeom prst="rect">
            <a:avLst/>
          </a:prstGeom>
          <a:noFill/>
          <a:ln w="9525">
            <a:noFill/>
            <a:miter lim="800000"/>
            <a:headEnd/>
            <a:tailEnd/>
          </a:ln>
        </p:spPr>
        <p:txBody>
          <a:bodyPr wrap="square" lIns="182880" tIns="0" rIns="182880" bIns="0">
            <a:spAutoFit/>
          </a:bodyPr>
          <a:lstStyle/>
          <a:p>
            <a:pPr algn="ctr" eaLnBrk="1" hangingPunct="1">
              <a:lnSpc>
                <a:spcPts val="3040"/>
              </a:lnSpc>
              <a:spcAft>
                <a:spcPts val="0"/>
              </a:spcAft>
              <a:defRPr/>
            </a:pPr>
            <a:r>
              <a:rPr lang="en-US" sz="1600" b="1" dirty="0">
                <a:solidFill>
                  <a:schemeClr val="tx2"/>
                </a:solidFill>
                <a:latin typeface="Georgia" panose="02040502050405020303" pitchFamily="18" charset="0"/>
                <a:ea typeface="ＭＳ Ｐゴシック" pitchFamily="-105" charset="-128"/>
                <a:cs typeface="ＭＳ Ｐゴシック" pitchFamily="-105" charset="-128"/>
              </a:rPr>
              <a:t>EDA provides a an evaluation in 30 days </a:t>
            </a:r>
          </a:p>
          <a:p>
            <a:pPr algn="ctr" eaLnBrk="1" hangingPunct="1">
              <a:lnSpc>
                <a:spcPts val="3040"/>
              </a:lnSpc>
              <a:spcAft>
                <a:spcPts val="0"/>
              </a:spcAft>
              <a:defRPr/>
            </a:pPr>
            <a:r>
              <a:rPr lang="en-US" sz="1600" b="1" dirty="0">
                <a:solidFill>
                  <a:schemeClr val="tx2"/>
                </a:solidFill>
                <a:latin typeface="Georgia" panose="02040502050405020303" pitchFamily="18" charset="0"/>
                <a:ea typeface="ＭＳ Ｐゴシック" pitchFamily="-105" charset="-128"/>
                <a:cs typeface="ＭＳ Ｐゴシック" pitchFamily="-105" charset="-128"/>
              </a:rPr>
              <a:t>“RESPONSIVE” or “NOT RESPONSIVE” </a:t>
            </a:r>
          </a:p>
          <a:p>
            <a:pPr algn="ctr" eaLnBrk="1" hangingPunct="1">
              <a:lnSpc>
                <a:spcPts val="3040"/>
              </a:lnSpc>
              <a:spcAft>
                <a:spcPts val="0"/>
              </a:spcAft>
              <a:defRPr/>
            </a:pPr>
            <a:r>
              <a:rPr lang="en-US" sz="1600" b="1" dirty="0">
                <a:solidFill>
                  <a:schemeClr val="tx2"/>
                </a:solidFill>
                <a:latin typeface="Georgia" panose="02040502050405020303" pitchFamily="18" charset="0"/>
                <a:ea typeface="ＭＳ Ｐゴシック" pitchFamily="-105" charset="-128"/>
                <a:cs typeface="ＭＳ Ｐゴシック" pitchFamily="-105" charset="-128"/>
              </a:rPr>
              <a:t>via a Proposal Review Committee: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02" y="2997643"/>
            <a:ext cx="7231626" cy="3196424"/>
          </a:xfrm>
          <a:prstGeom prst="rect">
            <a:avLst/>
          </a:prstGeom>
        </p:spPr>
      </p:pic>
    </p:spTree>
    <p:extLst>
      <p:ext uri="{BB962C8B-B14F-4D97-AF65-F5344CB8AC3E}">
        <p14:creationId xmlns:p14="http://schemas.microsoft.com/office/powerpoint/2010/main" val="242236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373198" y="1257650"/>
            <a:ext cx="8385236" cy="461665"/>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sz="2400" dirty="0">
                <a:solidFill>
                  <a:srgbClr val="CC9900"/>
                </a:solidFill>
                <a:latin typeface="Georgia" panose="02040502050405020303" pitchFamily="18" charset="0"/>
                <a:cs typeface="Arial" panose="020B0604020202020204" pitchFamily="34" charset="0"/>
              </a:rPr>
              <a:t>Application Process – Regional Programs</a:t>
            </a:r>
          </a:p>
        </p:txBody>
      </p:sp>
      <p:sp>
        <p:nvSpPr>
          <p:cNvPr id="4" name="TextBox 3"/>
          <p:cNvSpPr txBox="1">
            <a:spLocks noChangeArrowheads="1"/>
          </p:cNvSpPr>
          <p:nvPr/>
        </p:nvSpPr>
        <p:spPr bwMode="auto">
          <a:xfrm>
            <a:off x="586188" y="2138260"/>
            <a:ext cx="7959255" cy="4231928"/>
          </a:xfrm>
          <a:prstGeom prst="rect">
            <a:avLst/>
          </a:prstGeom>
          <a:noFill/>
          <a:ln w="9525">
            <a:noFill/>
            <a:miter lim="800000"/>
            <a:headEnd/>
            <a:tailEnd/>
          </a:ln>
        </p:spPr>
        <p:txBody>
          <a:bodyPr wrap="square" lIns="182880" tIns="0" rIns="182880" bIns="0">
            <a:spAutoFit/>
          </a:bodyPr>
          <a:lstStyle/>
          <a:p>
            <a:pPr algn="ctr" eaLnBrk="1" hangingPunct="1">
              <a:lnSpc>
                <a:spcPts val="3040"/>
              </a:lnSpc>
              <a:spcAft>
                <a:spcPts val="0"/>
              </a:spcAft>
              <a:defRPr/>
            </a:pPr>
            <a:r>
              <a:rPr lang="en-US" sz="1600" b="1" dirty="0">
                <a:solidFill>
                  <a:schemeClr val="tx2"/>
                </a:solidFill>
                <a:latin typeface="Georgia" panose="02040502050405020303" pitchFamily="18" charset="0"/>
                <a:ea typeface="ＭＳ Ｐゴシック" pitchFamily="-105" charset="-128"/>
                <a:cs typeface="ＭＳ Ｐゴシック" pitchFamily="-105" charset="-128"/>
              </a:rPr>
              <a:t>If “RESPONSIVE” then Regional Director invites a full application to be submitted within 60 days</a:t>
            </a:r>
          </a:p>
          <a:p>
            <a:pPr algn="ctr" eaLnBrk="1" hangingPunct="1">
              <a:lnSpc>
                <a:spcPts val="3040"/>
              </a:lnSpc>
              <a:spcAft>
                <a:spcPts val="0"/>
              </a:spcAft>
              <a:defRPr/>
            </a:pPr>
            <a:r>
              <a:rPr lang="en-US" sz="1600" dirty="0">
                <a:solidFill>
                  <a:schemeClr val="tx2"/>
                </a:solidFill>
                <a:latin typeface="Georgia" panose="02040502050405020303" pitchFamily="18" charset="0"/>
                <a:ea typeface="ＭＳ Ｐゴシック" pitchFamily="-105" charset="-128"/>
                <a:cs typeface="ＭＳ Ｐゴシック" pitchFamily="-105" charset="-128"/>
              </a:rPr>
              <a:t>Clearances and Considerations: Budget, Environmental Review, Engineering, Method of Construction, Beneficiary Commitments </a:t>
            </a:r>
          </a:p>
          <a:p>
            <a:pPr algn="ctr" eaLnBrk="1" hangingPunct="1">
              <a:lnSpc>
                <a:spcPts val="3040"/>
              </a:lnSpc>
              <a:spcAft>
                <a:spcPts val="0"/>
              </a:spcAft>
              <a:defRPr/>
            </a:pPr>
            <a:r>
              <a:rPr lang="en-US" sz="1600" dirty="0">
                <a:solidFill>
                  <a:schemeClr val="tx2"/>
                </a:solidFill>
                <a:latin typeface="Georgia" panose="02040502050405020303" pitchFamily="18" charset="0"/>
                <a:ea typeface="ＭＳ Ｐゴシック" pitchFamily="-105" charset="-128"/>
                <a:cs typeface="ＭＳ Ｐゴシック" pitchFamily="-105" charset="-128"/>
              </a:rPr>
              <a:t>Investment Review Committee is convened – seven qualitative elements - the deeper dive of enabling the region to become more economically diverse and prosperous</a:t>
            </a:r>
          </a:p>
          <a:p>
            <a:pPr eaLnBrk="1" hangingPunct="1">
              <a:lnSpc>
                <a:spcPts val="3040"/>
              </a:lnSpc>
              <a:spcAft>
                <a:spcPts val="0"/>
              </a:spcAft>
              <a:defRPr/>
            </a:pPr>
            <a:endParaRPr lang="en-US" sz="1600" b="1" dirty="0">
              <a:solidFill>
                <a:schemeClr val="tx2"/>
              </a:solidFill>
              <a:latin typeface="Georgia" panose="02040502050405020303" pitchFamily="18" charset="0"/>
              <a:ea typeface="ＭＳ Ｐゴシック" pitchFamily="-105" charset="-128"/>
              <a:cs typeface="ＭＳ Ｐゴシック" pitchFamily="-105" charset="-128"/>
            </a:endParaRPr>
          </a:p>
          <a:p>
            <a:pPr algn="ctr" eaLnBrk="1" hangingPunct="1">
              <a:lnSpc>
                <a:spcPts val="3040"/>
              </a:lnSpc>
              <a:spcAft>
                <a:spcPts val="0"/>
              </a:spcAft>
              <a:defRPr/>
            </a:pPr>
            <a:r>
              <a:rPr lang="en-US" sz="1600" b="1" dirty="0">
                <a:solidFill>
                  <a:schemeClr val="tx2"/>
                </a:solidFill>
                <a:latin typeface="Georgia" panose="02040502050405020303" pitchFamily="18" charset="0"/>
                <a:ea typeface="ＭＳ Ｐゴシック" pitchFamily="-105" charset="-128"/>
                <a:cs typeface="ＭＳ Ｐゴシック" pitchFamily="-105" charset="-128"/>
              </a:rPr>
              <a:t>If “NOT RESPONSIVE” further refinement may occur by the applicant, EDR, Integrator or other SMEs may provide technical assistance </a:t>
            </a:r>
          </a:p>
          <a:p>
            <a:pPr algn="ctr" eaLnBrk="1" hangingPunct="1">
              <a:lnSpc>
                <a:spcPts val="3040"/>
              </a:lnSpc>
              <a:spcAft>
                <a:spcPts val="0"/>
              </a:spcAft>
              <a:defRPr/>
            </a:pPr>
            <a:r>
              <a:rPr lang="en-US" sz="1600" dirty="0">
                <a:solidFill>
                  <a:schemeClr val="tx2"/>
                </a:solidFill>
                <a:latin typeface="Georgia" panose="02040502050405020303" pitchFamily="18" charset="0"/>
                <a:ea typeface="ＭＳ Ｐゴシック" pitchFamily="-105" charset="-128"/>
                <a:cs typeface="ＭＳ Ｐゴシック" pitchFamily="-105" charset="-128"/>
              </a:rPr>
              <a:t>Clearances and Considerations – Duration of time to develop</a:t>
            </a:r>
          </a:p>
        </p:txBody>
      </p:sp>
    </p:spTree>
    <p:extLst>
      <p:ext uri="{BB962C8B-B14F-4D97-AF65-F5344CB8AC3E}">
        <p14:creationId xmlns:p14="http://schemas.microsoft.com/office/powerpoint/2010/main" val="18230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468688" y="620713"/>
            <a:ext cx="5508625" cy="184150"/>
          </a:xfrm>
          <a:prstGeom prst="rect">
            <a:avLst/>
          </a:prstGeom>
          <a:noFill/>
        </p:spPr>
        <p:txBody>
          <a:bodyPr lIns="0" tIns="0" rIns="0" bIns="0">
            <a:spAutoFit/>
          </a:bodyPr>
          <a:lstStyle/>
          <a:p>
            <a:pPr>
              <a:spcAft>
                <a:spcPts val="600"/>
              </a:spcAft>
              <a:defRPr/>
            </a:pPr>
            <a:r>
              <a:rPr lang="en-US" sz="1200" b="1" cap="all" spc="250" dirty="0">
                <a:solidFill>
                  <a:schemeClr val="bg1"/>
                </a:solidFill>
                <a:latin typeface="Arial Narrow"/>
                <a:cs typeface="Arial Narrow"/>
              </a:rPr>
              <a:t>Innovation.  Regional Collaboration.  Job Creation. </a:t>
            </a:r>
          </a:p>
        </p:txBody>
      </p:sp>
      <p:sp>
        <p:nvSpPr>
          <p:cNvPr id="25606" name="Slide Number Placeholder 11"/>
          <p:cNvSpPr>
            <a:spLocks noGrp="1"/>
          </p:cNvSpPr>
          <p:nvPr>
            <p:ph type="sldNum" sz="quarter" idx="12"/>
          </p:nvPr>
        </p:nvSpPr>
        <p:spPr bwMode="auto">
          <a:xfrm>
            <a:off x="6553200" y="63452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A0913CE-4280-4213-A2A0-0F88BAA6604A}" type="slidenum">
              <a:rPr lang="en-US" altLang="en-US" smtClean="0">
                <a:solidFill>
                  <a:srgbClr val="FFFFFF"/>
                </a:solidFill>
                <a:cs typeface="Arial" panose="020B0604020202020204" pitchFamily="34" charset="0"/>
              </a:rPr>
              <a:pPr/>
              <a:t>2</a:t>
            </a:fld>
            <a:endParaRPr lang="en-US" altLang="en-US" dirty="0">
              <a:solidFill>
                <a:srgbClr val="FFFFFF"/>
              </a:solidFill>
              <a:cs typeface="Arial" panose="020B0604020202020204" pitchFamily="34" charset="0"/>
            </a:endParaRPr>
          </a:p>
        </p:txBody>
      </p:sp>
      <p:sp>
        <p:nvSpPr>
          <p:cNvPr id="26" name="TextBox 25"/>
          <p:cNvSpPr txBox="1"/>
          <p:nvPr/>
        </p:nvSpPr>
        <p:spPr>
          <a:xfrm>
            <a:off x="1633756" y="1147875"/>
            <a:ext cx="5854700" cy="369332"/>
          </a:xfrm>
          <a:prstGeom prst="rect">
            <a:avLst/>
          </a:prstGeom>
          <a:noFill/>
        </p:spPr>
        <p:txBody>
          <a:bodyPr lIns="0" tIns="0" rIns="0" bIns="0">
            <a:spAutoFit/>
          </a:bodyPr>
          <a:lstStyle/>
          <a:p>
            <a:pPr algn="ctr" fontAlgn="auto">
              <a:spcBef>
                <a:spcPts val="0"/>
              </a:spcBef>
              <a:spcAft>
                <a:spcPts val="300"/>
              </a:spcAft>
              <a:defRPr/>
            </a:pPr>
            <a:r>
              <a:rPr lang="en-US" sz="2400" b="1" spc="250" dirty="0">
                <a:solidFill>
                  <a:srgbClr val="CC9900"/>
                </a:solidFill>
                <a:latin typeface="Georgia" panose="02040502050405020303" pitchFamily="18" charset="0"/>
                <a:ea typeface="+mn-ea"/>
                <a:cs typeface="Arial Narrow"/>
              </a:rPr>
              <a:t>EDA Program Portfolio</a:t>
            </a:r>
            <a:endParaRPr lang="en-US" sz="2400" b="1" dirty="0">
              <a:solidFill>
                <a:srgbClr val="CC9900"/>
              </a:solidFill>
              <a:latin typeface="Georgia" panose="02040502050405020303" pitchFamily="18" charset="0"/>
            </a:endParaRPr>
          </a:p>
        </p:txBody>
      </p:sp>
      <p:grpSp>
        <p:nvGrpSpPr>
          <p:cNvPr id="12" name="Group 11"/>
          <p:cNvGrpSpPr/>
          <p:nvPr/>
        </p:nvGrpSpPr>
        <p:grpSpPr>
          <a:xfrm>
            <a:off x="904922" y="2195154"/>
            <a:ext cx="7383477" cy="3387217"/>
            <a:chOff x="1575662" y="1972282"/>
            <a:chExt cx="7383477" cy="3387217"/>
          </a:xfrm>
        </p:grpSpPr>
        <p:sp>
          <p:nvSpPr>
            <p:cNvPr id="10" name="TextBox 9"/>
            <p:cNvSpPr txBox="1">
              <a:spLocks noChangeArrowheads="1"/>
            </p:cNvSpPr>
            <p:nvPr/>
          </p:nvSpPr>
          <p:spPr bwMode="auto">
            <a:xfrm>
              <a:off x="6033377" y="2948921"/>
              <a:ext cx="2925762" cy="261610"/>
            </a:xfrm>
            <a:prstGeom prst="rect">
              <a:avLst/>
            </a:prstGeom>
            <a:noFill/>
            <a:ln w="9525">
              <a:noFill/>
              <a:miter lim="800000"/>
              <a:headEnd/>
              <a:tailEnd/>
            </a:ln>
          </p:spPr>
          <p:txBody>
            <a:bodyPr lIns="0" tIns="0" rIns="0" bIns="0">
              <a:spAutoFit/>
            </a:bodyPr>
            <a:lstStyle/>
            <a:p>
              <a:pPr>
                <a:spcAft>
                  <a:spcPts val="3000"/>
                </a:spcAft>
                <a:defRPr/>
              </a:pPr>
              <a:r>
                <a:rPr lang="en-US" sz="1700" b="1" dirty="0">
                  <a:solidFill>
                    <a:schemeClr val="accent1">
                      <a:lumMod val="50000"/>
                    </a:schemeClr>
                  </a:solidFill>
                  <a:latin typeface="Georgia" panose="02040502050405020303" pitchFamily="18" charset="0"/>
                  <a:ea typeface="Arial" pitchFamily="-105" charset="0"/>
                  <a:cs typeface="Arial Narrow"/>
                </a:rPr>
                <a:t>Research and Evaluation</a:t>
              </a:r>
              <a:endParaRPr lang="en-US" sz="1700" b="1" i="1" dirty="0">
                <a:solidFill>
                  <a:schemeClr val="accent1">
                    <a:lumMod val="50000"/>
                  </a:schemeClr>
                </a:solidFill>
                <a:latin typeface="Georgia" panose="02040502050405020303" pitchFamily="18" charset="0"/>
                <a:cs typeface="Arial Narrow"/>
              </a:endParaRPr>
            </a:p>
          </p:txBody>
        </p:sp>
        <p:grpSp>
          <p:nvGrpSpPr>
            <p:cNvPr id="25605" name="Group 14"/>
            <p:cNvGrpSpPr>
              <a:grpSpLocks/>
            </p:cNvGrpSpPr>
            <p:nvPr/>
          </p:nvGrpSpPr>
          <p:grpSpPr bwMode="auto">
            <a:xfrm>
              <a:off x="1575662" y="1972282"/>
              <a:ext cx="7190926" cy="3387217"/>
              <a:chOff x="1602008" y="1883182"/>
              <a:chExt cx="7190712" cy="3388283"/>
            </a:xfrm>
          </p:grpSpPr>
          <p:pic>
            <p:nvPicPr>
              <p:cNvPr id="3" name="Picture 2" descr="SustainableEconDev_icon.png"/>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1602008" y="3695288"/>
                <a:ext cx="536575" cy="536575"/>
              </a:xfrm>
              <a:prstGeom prst="rect">
                <a:avLst/>
              </a:prstGeom>
              <a:noFill/>
              <a:ln w="9525">
                <a:noFill/>
                <a:miter lim="800000"/>
                <a:headEnd/>
                <a:tailEnd/>
              </a:ln>
            </p:spPr>
          </p:pic>
          <p:pic>
            <p:nvPicPr>
              <p:cNvPr id="5" name="Picture 4" descr="SustainableEconDev_icon.png"/>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1602008" y="2791882"/>
                <a:ext cx="534987" cy="534987"/>
              </a:xfrm>
              <a:prstGeom prst="rect">
                <a:avLst/>
              </a:prstGeom>
              <a:noFill/>
              <a:ln w="9525">
                <a:noFill/>
                <a:miter lim="800000"/>
                <a:headEnd/>
                <a:tailEnd/>
              </a:ln>
            </p:spPr>
          </p:pic>
          <p:pic>
            <p:nvPicPr>
              <p:cNvPr id="6" name="Picture 5" descr="SustainableEconDev_icon.png"/>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5258083" y="2773543"/>
                <a:ext cx="534987" cy="534987"/>
              </a:xfrm>
              <a:prstGeom prst="rect">
                <a:avLst/>
              </a:prstGeom>
              <a:noFill/>
              <a:ln w="9525">
                <a:noFill/>
                <a:miter lim="800000"/>
                <a:headEnd/>
                <a:tailEnd/>
              </a:ln>
            </p:spPr>
          </p:pic>
          <p:sp>
            <p:nvSpPr>
              <p:cNvPr id="7" name="TextBox 6"/>
              <p:cNvSpPr txBox="1">
                <a:spLocks noChangeArrowheads="1"/>
              </p:cNvSpPr>
              <p:nvPr/>
            </p:nvSpPr>
            <p:spPr bwMode="auto">
              <a:xfrm>
                <a:off x="2321705" y="3874669"/>
                <a:ext cx="2793917" cy="262020"/>
              </a:xfrm>
              <a:prstGeom prst="rect">
                <a:avLst/>
              </a:prstGeom>
              <a:noFill/>
              <a:ln w="9525">
                <a:noFill/>
                <a:miter lim="800000"/>
                <a:headEnd/>
                <a:tailEnd/>
              </a:ln>
            </p:spPr>
            <p:txBody>
              <a:bodyPr lIns="0" tIns="0" rIns="0" bIns="0">
                <a:spAutoFit/>
              </a:bodyPr>
              <a:lstStyle/>
              <a:p>
                <a:pPr>
                  <a:spcAft>
                    <a:spcPts val="3000"/>
                  </a:spcAft>
                  <a:defRPr/>
                </a:pPr>
                <a:r>
                  <a:rPr lang="en-US" sz="1700" b="1" dirty="0">
                    <a:solidFill>
                      <a:schemeClr val="accent1">
                        <a:lumMod val="50000"/>
                      </a:schemeClr>
                    </a:solidFill>
                    <a:latin typeface="Georgia" panose="02040502050405020303" pitchFamily="18" charset="0"/>
                    <a:cs typeface="Arial Narrow"/>
                  </a:rPr>
                  <a:t>Public Works</a:t>
                </a:r>
                <a:endParaRPr lang="en-US" sz="1700" b="1" i="1" dirty="0">
                  <a:solidFill>
                    <a:schemeClr val="accent1">
                      <a:lumMod val="50000"/>
                    </a:schemeClr>
                  </a:solidFill>
                  <a:latin typeface="Georgia" panose="02040502050405020303" pitchFamily="18" charset="0"/>
                  <a:cs typeface="Arial Narrow"/>
                </a:endParaRPr>
              </a:p>
            </p:txBody>
          </p:sp>
          <p:sp>
            <p:nvSpPr>
              <p:cNvPr id="9" name="TextBox 8"/>
              <p:cNvSpPr txBox="1">
                <a:spLocks noChangeArrowheads="1"/>
              </p:cNvSpPr>
              <p:nvPr/>
            </p:nvSpPr>
            <p:spPr bwMode="auto">
              <a:xfrm>
                <a:off x="2323055" y="2950261"/>
                <a:ext cx="2668509" cy="262019"/>
              </a:xfrm>
              <a:prstGeom prst="rect">
                <a:avLst/>
              </a:prstGeom>
              <a:noFill/>
              <a:ln w="9525">
                <a:noFill/>
                <a:miter lim="800000"/>
                <a:headEnd/>
                <a:tailEnd/>
              </a:ln>
            </p:spPr>
            <p:txBody>
              <a:bodyPr lIns="0" tIns="0" rIns="0" bIns="0">
                <a:spAutoFit/>
              </a:bodyPr>
              <a:lstStyle/>
              <a:p>
                <a:pPr>
                  <a:spcAft>
                    <a:spcPts val="3000"/>
                  </a:spcAft>
                  <a:defRPr/>
                </a:pPr>
                <a:r>
                  <a:rPr lang="en-US" sz="1700" b="1" dirty="0">
                    <a:solidFill>
                      <a:schemeClr val="accent1">
                        <a:lumMod val="50000"/>
                      </a:schemeClr>
                    </a:solidFill>
                    <a:latin typeface="Georgia" panose="02040502050405020303" pitchFamily="18" charset="0"/>
                    <a:ea typeface="Arial" pitchFamily="-105" charset="0"/>
                    <a:cs typeface="Arial Narrow"/>
                  </a:rPr>
                  <a:t>Technical Assistance</a:t>
                </a:r>
                <a:endParaRPr lang="en-US" sz="1700" b="1" i="1" dirty="0">
                  <a:solidFill>
                    <a:schemeClr val="accent1">
                      <a:lumMod val="50000"/>
                    </a:schemeClr>
                  </a:solidFill>
                  <a:latin typeface="Georgia" panose="02040502050405020303" pitchFamily="18" charset="0"/>
                  <a:cs typeface="Arial Narrow"/>
                </a:endParaRPr>
              </a:p>
            </p:txBody>
          </p:sp>
          <p:sp>
            <p:nvSpPr>
              <p:cNvPr id="11" name="TextBox 10"/>
              <p:cNvSpPr txBox="1">
                <a:spLocks noChangeArrowheads="1"/>
              </p:cNvSpPr>
              <p:nvPr/>
            </p:nvSpPr>
            <p:spPr bwMode="auto">
              <a:xfrm>
                <a:off x="2342340" y="4668982"/>
                <a:ext cx="2773281" cy="262020"/>
              </a:xfrm>
              <a:prstGeom prst="rect">
                <a:avLst/>
              </a:prstGeom>
              <a:noFill/>
              <a:ln w="9525">
                <a:noFill/>
                <a:miter lim="800000"/>
                <a:headEnd/>
                <a:tailEnd/>
              </a:ln>
            </p:spPr>
            <p:txBody>
              <a:bodyPr lIns="0" tIns="0" rIns="0" bIns="0">
                <a:spAutoFit/>
              </a:bodyPr>
              <a:lstStyle/>
              <a:p>
                <a:pPr>
                  <a:spcAft>
                    <a:spcPts val="3000"/>
                  </a:spcAft>
                  <a:defRPr/>
                </a:pPr>
                <a:r>
                  <a:rPr lang="en-US" sz="1700" b="1" dirty="0">
                    <a:solidFill>
                      <a:schemeClr val="accent1">
                        <a:lumMod val="50000"/>
                      </a:schemeClr>
                    </a:solidFill>
                    <a:latin typeface="Georgia" panose="02040502050405020303" pitchFamily="18" charset="0"/>
                    <a:ea typeface="Arial" pitchFamily="-105" charset="0"/>
                    <a:cs typeface="Arial Narrow"/>
                  </a:rPr>
                  <a:t>Economic Adjustment </a:t>
                </a:r>
              </a:p>
            </p:txBody>
          </p:sp>
          <p:pic>
            <p:nvPicPr>
              <p:cNvPr id="13" name="Picture 12" descr="SustainableEconDev_icon.png"/>
              <p:cNvPicPr>
                <a:picLocks noChangeAspect="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1613121" y="4537260"/>
                <a:ext cx="525462" cy="525462"/>
              </a:xfrm>
              <a:prstGeom prst="rect">
                <a:avLst/>
              </a:prstGeom>
              <a:noFill/>
              <a:ln w="9525">
                <a:noFill/>
                <a:miter lim="800000"/>
                <a:headEnd/>
                <a:tailEnd/>
              </a:ln>
            </p:spPr>
          </p:pic>
          <p:pic>
            <p:nvPicPr>
              <p:cNvPr id="14" name="Picture 13" descr="SustainableEconDev_icon.png"/>
              <p:cNvPicPr>
                <a:picLocks noChangeAspect="1"/>
              </p:cNvPicPr>
              <p:nvPr/>
            </p:nvPicPr>
            <p:blipFill>
              <a:blip r:embed="rId7"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5269029" y="3623692"/>
                <a:ext cx="534987" cy="522472"/>
              </a:xfrm>
              <a:prstGeom prst="rect">
                <a:avLst/>
              </a:prstGeom>
              <a:noFill/>
              <a:ln w="9525">
                <a:noFill/>
                <a:miter lim="800000"/>
                <a:headEnd/>
                <a:tailEnd/>
              </a:ln>
            </p:spPr>
          </p:pic>
          <p:pic>
            <p:nvPicPr>
              <p:cNvPr id="18" name="Picture 5" descr="SustainableEconDev_icon.png"/>
              <p:cNvPicPr>
                <a:picLocks noChangeAspect="1"/>
              </p:cNvPicPr>
              <p:nvPr/>
            </p:nvPicPr>
            <p:blipFill>
              <a:blip r:embed="rId8"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5256495" y="1883182"/>
                <a:ext cx="536575" cy="536575"/>
              </a:xfrm>
              <a:prstGeom prst="rect">
                <a:avLst/>
              </a:prstGeom>
              <a:noFill/>
              <a:ln w="9525">
                <a:noFill/>
                <a:miter lim="800000"/>
                <a:headEnd/>
                <a:tailEnd/>
              </a:ln>
            </p:spPr>
          </p:pic>
          <p:sp>
            <p:nvSpPr>
              <p:cNvPr id="19" name="TextBox 18"/>
              <p:cNvSpPr txBox="1">
                <a:spLocks noChangeArrowheads="1"/>
              </p:cNvSpPr>
              <p:nvPr/>
            </p:nvSpPr>
            <p:spPr bwMode="auto">
              <a:xfrm>
                <a:off x="6059590" y="1903239"/>
                <a:ext cx="2668509" cy="524039"/>
              </a:xfrm>
              <a:prstGeom prst="rect">
                <a:avLst/>
              </a:prstGeom>
              <a:noFill/>
              <a:ln w="9525">
                <a:noFill/>
                <a:miter lim="800000"/>
                <a:headEnd/>
                <a:tailEnd/>
              </a:ln>
            </p:spPr>
            <p:txBody>
              <a:bodyPr lIns="0" tIns="0" rIns="0" bIns="0">
                <a:spAutoFit/>
              </a:bodyPr>
              <a:lstStyle/>
              <a:p>
                <a:pPr>
                  <a:spcAft>
                    <a:spcPts val="3000"/>
                  </a:spcAft>
                  <a:defRPr/>
                </a:pPr>
                <a:r>
                  <a:rPr lang="en-US" sz="1700" b="1" dirty="0">
                    <a:solidFill>
                      <a:schemeClr val="accent1">
                        <a:lumMod val="50000"/>
                      </a:schemeClr>
                    </a:solidFill>
                    <a:latin typeface="Georgia" panose="02040502050405020303" pitchFamily="18" charset="0"/>
                    <a:ea typeface="Arial" pitchFamily="-105" charset="0"/>
                    <a:cs typeface="Arial Narrow"/>
                  </a:rPr>
                  <a:t>Trade Adjustment Assistance for Firms</a:t>
                </a:r>
                <a:endParaRPr lang="en-US" sz="1700" b="1" i="1" dirty="0">
                  <a:solidFill>
                    <a:schemeClr val="accent1">
                      <a:lumMod val="50000"/>
                    </a:schemeClr>
                  </a:solidFill>
                  <a:latin typeface="Georgia" panose="02040502050405020303" pitchFamily="18" charset="0"/>
                  <a:cs typeface="Arial Narrow"/>
                </a:endParaRPr>
              </a:p>
            </p:txBody>
          </p:sp>
          <p:sp>
            <p:nvSpPr>
              <p:cNvPr id="25" name="TextBox 24"/>
              <p:cNvSpPr txBox="1">
                <a:spLocks noChangeArrowheads="1"/>
              </p:cNvSpPr>
              <p:nvPr/>
            </p:nvSpPr>
            <p:spPr bwMode="auto">
              <a:xfrm>
                <a:off x="6124212" y="4486388"/>
                <a:ext cx="2668508" cy="785077"/>
              </a:xfrm>
              <a:prstGeom prst="rect">
                <a:avLst/>
              </a:prstGeom>
              <a:noFill/>
              <a:ln w="9525">
                <a:noFill/>
                <a:miter lim="800000"/>
                <a:headEnd/>
                <a:tailEnd/>
              </a:ln>
            </p:spPr>
            <p:txBody>
              <a:bodyPr lIns="0" tIns="0" rIns="0" bIns="0">
                <a:spAutoFit/>
              </a:bodyPr>
              <a:lstStyle/>
              <a:p>
                <a:pPr>
                  <a:spcAft>
                    <a:spcPts val="3000"/>
                  </a:spcAft>
                  <a:defRPr/>
                </a:pPr>
                <a:r>
                  <a:rPr lang="en-US" sz="1700" b="1" dirty="0">
                    <a:solidFill>
                      <a:schemeClr val="accent1">
                        <a:lumMod val="50000"/>
                      </a:schemeClr>
                    </a:solidFill>
                    <a:latin typeface="Georgia" panose="02040502050405020303" pitchFamily="18" charset="0"/>
                    <a:ea typeface="Arial" pitchFamily="-105" charset="0"/>
                    <a:cs typeface="Arial Narrow"/>
                  </a:rPr>
                  <a:t>Regional Innovation Strategies (America COMPETES / RAMI)</a:t>
                </a:r>
                <a:endParaRPr lang="en-US" sz="1700" b="1" i="1" dirty="0">
                  <a:solidFill>
                    <a:schemeClr val="accent1">
                      <a:lumMod val="50000"/>
                    </a:schemeClr>
                  </a:solidFill>
                  <a:latin typeface="Georgia" panose="02040502050405020303" pitchFamily="18" charset="0"/>
                  <a:cs typeface="Arial Narrow"/>
                </a:endParaRPr>
              </a:p>
            </p:txBody>
          </p:sp>
          <p:pic>
            <p:nvPicPr>
              <p:cNvPr id="5122" name="Picture 2" descr="C:\Users\RWhite4\AppData\Local\Microsoft\Windows\Temporary Internet Files\Content.IE5\IVT4ZSL7\MC900441834[1].wmf"/>
              <p:cNvPicPr>
                <a:picLocks noChangeAspect="1" noChangeArrowheads="1"/>
              </p:cNvPicPr>
              <p:nvPr/>
            </p:nvPicPr>
            <p:blipFill>
              <a:blip r:embed="rId9" cstate="email">
                <a:clrChange>
                  <a:clrFrom>
                    <a:srgbClr val="859BCF"/>
                  </a:clrFrom>
                  <a:clrTo>
                    <a:srgbClr val="859BCF">
                      <a:alpha val="0"/>
                    </a:srgbClr>
                  </a:clrTo>
                </a:clrChange>
                <a:duotone>
                  <a:prstClr val="black"/>
                  <a:schemeClr val="accent1">
                    <a:tint val="45000"/>
                    <a:satMod val="400000"/>
                  </a:schemeClr>
                </a:duotone>
                <a:lum bright="-20000" contrast="-20000"/>
                <a:extLst>
                  <a:ext uri="{28A0092B-C50C-407E-A947-70E740481C1C}">
                    <a14:useLocalDpi xmlns:a14="http://schemas.microsoft.com/office/drawing/2010/main"/>
                  </a:ext>
                </a:extLst>
              </a:blip>
              <a:srcRect/>
              <a:stretch>
                <a:fillRect/>
              </a:stretch>
            </p:blipFill>
            <p:spPr bwMode="auto">
              <a:xfrm>
                <a:off x="5269029" y="4486388"/>
                <a:ext cx="546650" cy="54576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23" name="TextBox 22"/>
            <p:cNvSpPr txBox="1">
              <a:spLocks noChangeArrowheads="1"/>
            </p:cNvSpPr>
            <p:nvPr/>
          </p:nvSpPr>
          <p:spPr bwMode="auto">
            <a:xfrm>
              <a:off x="6098002" y="3580983"/>
              <a:ext cx="2668587" cy="784830"/>
            </a:xfrm>
            <a:prstGeom prst="rect">
              <a:avLst/>
            </a:prstGeom>
            <a:noFill/>
            <a:ln w="9525">
              <a:noFill/>
              <a:miter lim="800000"/>
              <a:headEnd/>
              <a:tailEnd/>
            </a:ln>
          </p:spPr>
          <p:txBody>
            <a:bodyPr lIns="0" tIns="0" rIns="0" bIns="0">
              <a:spAutoFit/>
            </a:bodyPr>
            <a:lstStyle/>
            <a:p>
              <a:pPr>
                <a:spcAft>
                  <a:spcPts val="3000"/>
                </a:spcAft>
                <a:defRPr/>
              </a:pPr>
              <a:r>
                <a:rPr lang="en-US" sz="1700" b="1" dirty="0">
                  <a:solidFill>
                    <a:schemeClr val="accent1">
                      <a:lumMod val="50000"/>
                    </a:schemeClr>
                  </a:solidFill>
                  <a:latin typeface="Georgia" panose="02040502050405020303" pitchFamily="18" charset="0"/>
                  <a:cs typeface="Arial Narrow"/>
                </a:rPr>
                <a:t>Innovative Manufacturing Loan Guarantee Program</a:t>
              </a:r>
            </a:p>
          </p:txBody>
        </p:sp>
      </p:grpSp>
      <p:pic>
        <p:nvPicPr>
          <p:cNvPr id="29" name="Picture 28" descr="SustainableEconDev_icon.png"/>
          <p:cNvPicPr>
            <a:picLocks noChangeAspect="1"/>
          </p:cNvPicPr>
          <p:nvPr/>
        </p:nvPicPr>
        <p:blipFill>
          <a:blip r:embed="rId10"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866523" y="2224636"/>
            <a:ext cx="569863" cy="618249"/>
          </a:xfrm>
          <a:prstGeom prst="rect">
            <a:avLst/>
          </a:prstGeom>
          <a:noFill/>
          <a:ln w="9525">
            <a:noFill/>
            <a:miter lim="800000"/>
            <a:headEnd/>
            <a:tailEnd/>
          </a:ln>
        </p:spPr>
      </p:pic>
      <p:sp>
        <p:nvSpPr>
          <p:cNvPr id="30" name="TextBox 29"/>
          <p:cNvSpPr txBox="1">
            <a:spLocks noChangeArrowheads="1"/>
          </p:cNvSpPr>
          <p:nvPr/>
        </p:nvSpPr>
        <p:spPr bwMode="auto">
          <a:xfrm>
            <a:off x="1633756" y="2448169"/>
            <a:ext cx="1951037" cy="261937"/>
          </a:xfrm>
          <a:prstGeom prst="rect">
            <a:avLst/>
          </a:prstGeom>
          <a:noFill/>
          <a:ln w="9525">
            <a:noFill/>
            <a:miter lim="800000"/>
            <a:headEnd/>
            <a:tailEnd/>
          </a:ln>
        </p:spPr>
        <p:txBody>
          <a:bodyPr lIns="0" tIns="0" rIns="0" bIns="0">
            <a:spAutoFit/>
          </a:bodyPr>
          <a:lstStyle/>
          <a:p>
            <a:pPr>
              <a:spcAft>
                <a:spcPts val="3000"/>
              </a:spcAft>
              <a:defRPr/>
            </a:pPr>
            <a:r>
              <a:rPr lang="en-US" sz="1700" b="1" dirty="0">
                <a:solidFill>
                  <a:schemeClr val="accent1">
                    <a:lumMod val="50000"/>
                  </a:schemeClr>
                </a:solidFill>
                <a:latin typeface="Georgia" panose="02040502050405020303" pitchFamily="18" charset="0"/>
                <a:ea typeface="Arial" pitchFamily="-105" charset="0"/>
                <a:cs typeface="Arial Narrow"/>
              </a:rPr>
              <a:t>Planning</a:t>
            </a:r>
            <a:endParaRPr lang="en-US" sz="1700" b="1" i="1" dirty="0">
              <a:solidFill>
                <a:schemeClr val="accent1">
                  <a:lumMod val="50000"/>
                </a:schemeClr>
              </a:solidFill>
              <a:latin typeface="Georgia" panose="02040502050405020303" pitchFamily="18" charset="0"/>
              <a:cs typeface="Arial Narrow"/>
            </a:endParaRPr>
          </a:p>
        </p:txBody>
      </p:sp>
    </p:spTree>
    <p:extLst>
      <p:ext uri="{BB962C8B-B14F-4D97-AF65-F5344CB8AC3E}">
        <p14:creationId xmlns:p14="http://schemas.microsoft.com/office/powerpoint/2010/main" val="1706132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1235" y="2337683"/>
            <a:ext cx="6337190" cy="3721213"/>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50" name="TextBox 3"/>
          <p:cNvSpPr txBox="1">
            <a:spLocks noChangeArrowheads="1"/>
          </p:cNvSpPr>
          <p:nvPr/>
        </p:nvSpPr>
        <p:spPr bwMode="auto">
          <a:xfrm>
            <a:off x="373198" y="1257650"/>
            <a:ext cx="8385236" cy="461665"/>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sz="2400" dirty="0">
                <a:solidFill>
                  <a:srgbClr val="CC9900"/>
                </a:solidFill>
                <a:latin typeface="Georgia" panose="02040502050405020303" pitchFamily="18" charset="0"/>
                <a:cs typeface="Arial" panose="020B0604020202020204" pitchFamily="34" charset="0"/>
              </a:rPr>
              <a:t>Application Process – Regional Programs</a:t>
            </a:r>
          </a:p>
        </p:txBody>
      </p:sp>
      <p:sp>
        <p:nvSpPr>
          <p:cNvPr id="4" name="TextBox 3"/>
          <p:cNvSpPr txBox="1">
            <a:spLocks noChangeArrowheads="1"/>
          </p:cNvSpPr>
          <p:nvPr/>
        </p:nvSpPr>
        <p:spPr bwMode="auto">
          <a:xfrm>
            <a:off x="540689" y="1708890"/>
            <a:ext cx="7959255" cy="336054"/>
          </a:xfrm>
          <a:prstGeom prst="rect">
            <a:avLst/>
          </a:prstGeom>
          <a:noFill/>
          <a:ln w="9525">
            <a:noFill/>
            <a:miter lim="800000"/>
            <a:headEnd/>
            <a:tailEnd/>
          </a:ln>
        </p:spPr>
        <p:txBody>
          <a:bodyPr wrap="square" lIns="182880" tIns="0" rIns="182880" bIns="0">
            <a:spAutoFit/>
          </a:bodyPr>
          <a:lstStyle/>
          <a:p>
            <a:pPr algn="ctr" eaLnBrk="1" hangingPunct="1">
              <a:lnSpc>
                <a:spcPts val="3040"/>
              </a:lnSpc>
              <a:spcAft>
                <a:spcPts val="0"/>
              </a:spcAft>
              <a:defRPr/>
            </a:pPr>
            <a:r>
              <a:rPr lang="en-US" sz="1600" b="1" dirty="0">
                <a:solidFill>
                  <a:schemeClr val="tx2"/>
                </a:solidFill>
                <a:latin typeface="Georgia" panose="02040502050405020303" pitchFamily="18" charset="0"/>
                <a:ea typeface="ＭＳ Ｐゴシック" pitchFamily="-105" charset="-128"/>
                <a:cs typeface="ＭＳ Ｐゴシック" pitchFamily="-105" charset="-128"/>
              </a:rPr>
              <a:t>Investment Review Committee’s due diligence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797" y="2396154"/>
            <a:ext cx="6205992" cy="3563062"/>
          </a:xfrm>
          <a:prstGeom prst="rect">
            <a:avLst/>
          </a:prstGeom>
        </p:spPr>
      </p:pic>
    </p:spTree>
    <p:extLst>
      <p:ext uri="{BB962C8B-B14F-4D97-AF65-F5344CB8AC3E}">
        <p14:creationId xmlns:p14="http://schemas.microsoft.com/office/powerpoint/2010/main" val="386245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373198" y="1257650"/>
            <a:ext cx="8385236" cy="461665"/>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sz="2400" dirty="0">
                <a:solidFill>
                  <a:srgbClr val="CC9900"/>
                </a:solidFill>
                <a:latin typeface="Georgia" panose="02040502050405020303" pitchFamily="18" charset="0"/>
                <a:cs typeface="Arial" panose="020B0604020202020204" pitchFamily="34" charset="0"/>
              </a:rPr>
              <a:t>Application Process – Regional Programs</a:t>
            </a:r>
          </a:p>
        </p:txBody>
      </p:sp>
      <p:sp>
        <p:nvSpPr>
          <p:cNvPr id="4" name="TextBox 3"/>
          <p:cNvSpPr txBox="1">
            <a:spLocks noChangeArrowheads="1"/>
          </p:cNvSpPr>
          <p:nvPr/>
        </p:nvSpPr>
        <p:spPr bwMode="auto">
          <a:xfrm>
            <a:off x="586188" y="1931526"/>
            <a:ext cx="8104588" cy="2693045"/>
          </a:xfrm>
          <a:prstGeom prst="rect">
            <a:avLst/>
          </a:prstGeom>
          <a:noFill/>
          <a:ln w="9525">
            <a:noFill/>
            <a:miter lim="800000"/>
            <a:headEnd/>
            <a:tailEnd/>
          </a:ln>
        </p:spPr>
        <p:txBody>
          <a:bodyPr wrap="square" lIns="182880" tIns="0" rIns="182880" bIns="0">
            <a:spAutoFit/>
          </a:bodyPr>
          <a:lstStyle/>
          <a:p>
            <a:pPr algn="ctr" eaLnBrk="1" hangingPunct="1">
              <a:lnSpc>
                <a:spcPts val="3040"/>
              </a:lnSpc>
              <a:spcAft>
                <a:spcPts val="0"/>
              </a:spcAft>
              <a:defRPr/>
            </a:pPr>
            <a:r>
              <a:rPr lang="en-US" sz="1600" b="1" dirty="0">
                <a:solidFill>
                  <a:schemeClr val="tx2"/>
                </a:solidFill>
                <a:latin typeface="Georgia" panose="02040502050405020303" pitchFamily="18" charset="0"/>
                <a:ea typeface="ＭＳ Ｐゴシック" pitchFamily="-105" charset="-128"/>
                <a:cs typeface="ＭＳ Ｐゴシック" pitchFamily="-105" charset="-128"/>
              </a:rPr>
              <a:t>For the Planning and Technical Assistance programs a full application is submitted</a:t>
            </a:r>
          </a:p>
          <a:p>
            <a:pPr algn="ctr" eaLnBrk="1" hangingPunct="1">
              <a:lnSpc>
                <a:spcPts val="3040"/>
              </a:lnSpc>
              <a:spcAft>
                <a:spcPts val="0"/>
              </a:spcAft>
              <a:defRPr/>
            </a:pPr>
            <a:endParaRPr lang="en-US" sz="1600" dirty="0">
              <a:solidFill>
                <a:schemeClr val="tx2"/>
              </a:solidFill>
              <a:latin typeface="Georgia" panose="02040502050405020303" pitchFamily="18" charset="0"/>
              <a:ea typeface="ＭＳ Ｐゴシック" pitchFamily="-105" charset="-128"/>
              <a:cs typeface="ＭＳ Ｐゴシック" pitchFamily="-105" charset="-128"/>
            </a:endParaRPr>
          </a:p>
          <a:p>
            <a:pPr algn="ctr" eaLnBrk="1" hangingPunct="1">
              <a:lnSpc>
                <a:spcPts val="3040"/>
              </a:lnSpc>
              <a:spcAft>
                <a:spcPts val="0"/>
              </a:spcAft>
              <a:defRPr/>
            </a:pPr>
            <a:endParaRPr lang="en-US" sz="1600" dirty="0">
              <a:solidFill>
                <a:schemeClr val="tx2"/>
              </a:solidFill>
              <a:latin typeface="Georgia" panose="02040502050405020303" pitchFamily="18" charset="0"/>
              <a:ea typeface="ＭＳ Ｐゴシック" pitchFamily="-105" charset="-128"/>
              <a:cs typeface="ＭＳ Ｐゴシック" pitchFamily="-105" charset="-128"/>
            </a:endParaRPr>
          </a:p>
          <a:p>
            <a:pPr algn="ctr" eaLnBrk="1" hangingPunct="1">
              <a:lnSpc>
                <a:spcPts val="3040"/>
              </a:lnSpc>
              <a:spcAft>
                <a:spcPts val="0"/>
              </a:spcAft>
              <a:defRPr/>
            </a:pPr>
            <a:r>
              <a:rPr lang="en-US" sz="1600" dirty="0">
                <a:solidFill>
                  <a:schemeClr val="tx2"/>
                </a:solidFill>
                <a:latin typeface="Georgia" panose="02040502050405020303" pitchFamily="18" charset="0"/>
                <a:ea typeface="ＭＳ Ｐゴシック" pitchFamily="-105" charset="-128"/>
                <a:cs typeface="ＭＳ Ｐゴシック" pitchFamily="-105" charset="-128"/>
              </a:rPr>
              <a:t>There is </a:t>
            </a:r>
            <a:r>
              <a:rPr lang="en-US" sz="1600" u="sng" dirty="0">
                <a:solidFill>
                  <a:schemeClr val="tx2"/>
                </a:solidFill>
                <a:latin typeface="Georgia" panose="02040502050405020303" pitchFamily="18" charset="0"/>
                <a:ea typeface="ＭＳ Ｐゴシック" pitchFamily="-105" charset="-128"/>
                <a:cs typeface="ＭＳ Ｐゴシック" pitchFamily="-105" charset="-128"/>
              </a:rPr>
              <a:t>no</a:t>
            </a:r>
            <a:r>
              <a:rPr lang="en-US" sz="1600" dirty="0">
                <a:solidFill>
                  <a:schemeClr val="tx2"/>
                </a:solidFill>
                <a:latin typeface="Georgia" panose="02040502050405020303" pitchFamily="18" charset="0"/>
                <a:ea typeface="ＭＳ Ｐゴシック" pitchFamily="-105" charset="-128"/>
                <a:cs typeface="ＭＳ Ｐゴシック" pitchFamily="-105" charset="-128"/>
              </a:rPr>
              <a:t> Proposal Review Committee</a:t>
            </a:r>
          </a:p>
          <a:p>
            <a:pPr algn="ctr" eaLnBrk="1" hangingPunct="1">
              <a:lnSpc>
                <a:spcPts val="3040"/>
              </a:lnSpc>
              <a:spcAft>
                <a:spcPts val="0"/>
              </a:spcAft>
              <a:defRPr/>
            </a:pPr>
            <a:endParaRPr lang="en-US" sz="1600" dirty="0">
              <a:solidFill>
                <a:schemeClr val="tx2"/>
              </a:solidFill>
              <a:latin typeface="Georgia" panose="02040502050405020303" pitchFamily="18" charset="0"/>
              <a:ea typeface="ＭＳ Ｐゴシック" pitchFamily="-105" charset="-128"/>
              <a:cs typeface="ＭＳ Ｐゴシック" pitchFamily="-105" charset="-128"/>
            </a:endParaRPr>
          </a:p>
          <a:p>
            <a:pPr algn="ctr" eaLnBrk="1" hangingPunct="1">
              <a:lnSpc>
                <a:spcPts val="3040"/>
              </a:lnSpc>
              <a:spcAft>
                <a:spcPts val="0"/>
              </a:spcAft>
              <a:defRPr/>
            </a:pPr>
            <a:r>
              <a:rPr lang="en-US" sz="1600" dirty="0">
                <a:solidFill>
                  <a:schemeClr val="tx2"/>
                </a:solidFill>
                <a:latin typeface="Georgia" panose="02040502050405020303" pitchFamily="18" charset="0"/>
                <a:ea typeface="ＭＳ Ｐゴシック" pitchFamily="-105" charset="-128"/>
                <a:cs typeface="ＭＳ Ｐゴシック" pitchFamily="-105" charset="-128"/>
              </a:rPr>
              <a:t>There is an Investment Review Committee</a:t>
            </a:r>
          </a:p>
        </p:txBody>
      </p:sp>
    </p:spTree>
    <p:extLst>
      <p:ext uri="{BB962C8B-B14F-4D97-AF65-F5344CB8AC3E}">
        <p14:creationId xmlns:p14="http://schemas.microsoft.com/office/powerpoint/2010/main" val="116244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a:spLocks noChangeArrowheads="1"/>
          </p:cNvSpPr>
          <p:nvPr/>
        </p:nvSpPr>
        <p:spPr bwMode="auto">
          <a:xfrm>
            <a:off x="0" y="3959225"/>
            <a:ext cx="9144000" cy="160178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tIns="91440" bIns="91440" anchor="ctr">
            <a:spAutoFit/>
          </a:bodyPr>
          <a:lstStyle/>
          <a:p>
            <a:pPr algn="ctr" eaLnBrk="1" hangingPunct="1">
              <a:defRPr/>
            </a:pPr>
            <a:r>
              <a:rPr lang="en-US" sz="1600" dirty="0">
                <a:latin typeface="Georgia" panose="02040502050405020303" pitchFamily="18" charset="0"/>
                <a:ea typeface="ＭＳ Ｐゴシック" pitchFamily="-108" charset="-128"/>
                <a:cs typeface="ＭＳ Ｐゴシック" pitchFamily="-108" charset="-128"/>
              </a:rPr>
              <a:t>Thank You!</a:t>
            </a:r>
          </a:p>
          <a:p>
            <a:pPr algn="ctr" eaLnBrk="1" hangingPunct="1">
              <a:defRPr/>
            </a:pPr>
            <a:r>
              <a:rPr lang="en-US" sz="1600" b="1" dirty="0">
                <a:latin typeface="Georgia" panose="02040502050405020303" pitchFamily="18" charset="0"/>
                <a:ea typeface="ＭＳ Ｐゴシック" pitchFamily="-108" charset="-128"/>
                <a:cs typeface="ＭＳ Ｐゴシック" pitchFamily="-108" charset="-128"/>
              </a:rPr>
              <a:t>Robert Peche</a:t>
            </a:r>
          </a:p>
          <a:p>
            <a:pPr algn="ctr" eaLnBrk="1" hangingPunct="1">
              <a:defRPr/>
            </a:pPr>
            <a:r>
              <a:rPr lang="en-US" sz="1600" b="1" dirty="0">
                <a:latin typeface="Georgia" panose="02040502050405020303" pitchFamily="18" charset="0"/>
                <a:ea typeface="ＭＳ Ｐゴシック" pitchFamily="-108" charset="-128"/>
                <a:cs typeface="ＭＳ Ｐゴシック" pitchFamily="-108" charset="-128"/>
              </a:rPr>
              <a:t>Economic Development Representative</a:t>
            </a:r>
          </a:p>
          <a:p>
            <a:pPr algn="ctr" eaLnBrk="1" hangingPunct="1">
              <a:defRPr/>
            </a:pPr>
            <a:r>
              <a:rPr lang="en-US" sz="1600" dirty="0">
                <a:latin typeface="Georgia" panose="02040502050405020303" pitchFamily="18" charset="0"/>
                <a:ea typeface="ＭＳ Ｐゴシック" pitchFamily="-108" charset="-128"/>
                <a:cs typeface="ＭＳ Ｐゴシック" pitchFamily="-108" charset="-128"/>
              </a:rPr>
              <a:t>(512) 568-7732</a:t>
            </a:r>
          </a:p>
          <a:p>
            <a:pPr algn="ctr" eaLnBrk="1" hangingPunct="1">
              <a:defRPr/>
            </a:pPr>
            <a:r>
              <a:rPr lang="en-US" sz="1600" dirty="0">
                <a:latin typeface="Georgia" panose="02040502050405020303" pitchFamily="18" charset="0"/>
                <a:ea typeface="ＭＳ Ｐゴシック" pitchFamily="-108" charset="-128"/>
                <a:cs typeface="ＭＳ Ｐゴシック" pitchFamily="-108" charset="-128"/>
              </a:rPr>
              <a:t>rpeche1@eda.gov</a:t>
            </a:r>
          </a:p>
          <a:p>
            <a:pPr algn="ctr" eaLnBrk="1" hangingPunct="1">
              <a:defRPr/>
            </a:pPr>
            <a:r>
              <a:rPr lang="en-US" sz="1200" b="1" dirty="0">
                <a:latin typeface="Arial Narrow" panose="020B0606020202030204" pitchFamily="34" charset="0"/>
                <a:ea typeface="ＭＳ Ｐゴシック" pitchFamily="-108" charset="-128"/>
                <a:cs typeface="ＭＳ Ｐゴシック" pitchFamily="-108" charset="-128"/>
              </a:rPr>
              <a:t>U.S. Department of Commerce | Economic Development Administration |  903 San Jacinto Blvd., Suite 206 | Austin, TX 78701-2450</a:t>
            </a:r>
          </a:p>
        </p:txBody>
      </p:sp>
      <p:pic>
        <p:nvPicPr>
          <p:cNvPr id="14" name="Picture 13" descr="EDA_Seal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19463" y="1190625"/>
            <a:ext cx="252253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3761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076325"/>
            <a:ext cx="8377238" cy="5262979"/>
          </a:xfrm>
          <a:prstGeom prst="rect">
            <a:avLst/>
          </a:prstGeom>
        </p:spPr>
        <p:txBody>
          <a:bodyPr>
            <a:spAutoFit/>
          </a:bodyPr>
          <a:lstStyle/>
          <a:p>
            <a:pPr algn="ctr">
              <a:defRPr/>
            </a:pPr>
            <a:r>
              <a:rPr lang="en-US" sz="2400" b="1" dirty="0">
                <a:solidFill>
                  <a:srgbClr val="CC9900"/>
                </a:solidFill>
                <a:latin typeface="Georgia" panose="02040502050405020303" pitchFamily="18" charset="0"/>
                <a:ea typeface="ＭＳ Ｐゴシック" pitchFamily="-105" charset="-128"/>
                <a:cs typeface="ＭＳ Ｐゴシック" pitchFamily="-105" charset="-128"/>
              </a:rPr>
              <a:t>Planning Program</a:t>
            </a:r>
          </a:p>
          <a:p>
            <a:pPr>
              <a:defRPr/>
            </a:pPr>
            <a:endParaRPr lang="en-US" sz="1400" dirty="0">
              <a:latin typeface="Georgia" panose="02040502050405020303" pitchFamily="18" charset="0"/>
              <a:cs typeface="Calibri" pitchFamily="34" charset="0"/>
            </a:endParaRPr>
          </a:p>
          <a:p>
            <a:pPr marL="285750" indent="-285750">
              <a:buFont typeface="Wingdings" panose="05000000000000000000" pitchFamily="2" charset="2"/>
              <a:buChar char="Ø"/>
              <a:defRPr/>
            </a:pPr>
            <a:r>
              <a:rPr lang="en-US" sz="1600" dirty="0">
                <a:solidFill>
                  <a:schemeClr val="tx2"/>
                </a:solidFill>
                <a:latin typeface="Georgia" panose="02040502050405020303" pitchFamily="18" charset="0"/>
              </a:rPr>
              <a:t>EDA’s Partnership Planning program helps regional planning organizations (Economic Development Districts (EDDs), Indian Tribes, and other eligible areas) with their long-term planning efforts, outreach to communities and development of Comprehensive Economic Development Strategies (CEDS).  </a:t>
            </a:r>
          </a:p>
          <a:p>
            <a:pPr marL="285750" indent="-285750">
              <a:buFont typeface="Wingdings" panose="05000000000000000000" pitchFamily="2" charset="2"/>
              <a:buChar char="Ø"/>
              <a:defRPr/>
            </a:pPr>
            <a:endParaRPr lang="en-US" sz="1600" dirty="0">
              <a:solidFill>
                <a:schemeClr val="tx2"/>
              </a:solidFill>
              <a:latin typeface="Georgia" panose="02040502050405020303" pitchFamily="18" charset="0"/>
            </a:endParaRPr>
          </a:p>
          <a:p>
            <a:pPr marL="285750" indent="-285750">
              <a:buFont typeface="Wingdings" panose="05000000000000000000" pitchFamily="2" charset="2"/>
              <a:buChar char="Ø"/>
              <a:defRPr/>
            </a:pPr>
            <a:r>
              <a:rPr lang="en-US" sz="1600" dirty="0">
                <a:solidFill>
                  <a:schemeClr val="tx2"/>
                </a:solidFill>
                <a:latin typeface="Georgia" panose="02040502050405020303" pitchFamily="18" charset="0"/>
              </a:rPr>
              <a:t>A Comprehensive Economic Development Strategy (CEDS) is a strategy-driven plan for regional economic development.  A CEDS is the result of a “regionally-owned” planning process designed to build capacity and guide the economic prosperity and resiliency of an area or region.  It provides a coordinating mechanism for individuals, organizations, local governments, and private industry to engage about the economic direction of their region.  </a:t>
            </a:r>
          </a:p>
          <a:p>
            <a:pPr marL="285750" indent="-285750">
              <a:buFont typeface="Wingdings" panose="05000000000000000000" pitchFamily="2" charset="2"/>
              <a:buChar char="Ø"/>
              <a:defRPr/>
            </a:pPr>
            <a:endParaRPr lang="en-US" sz="1600" dirty="0">
              <a:solidFill>
                <a:schemeClr val="tx2"/>
              </a:solidFill>
              <a:latin typeface="Georgia" panose="02040502050405020303" pitchFamily="18" charset="0"/>
            </a:endParaRPr>
          </a:p>
          <a:p>
            <a:pPr marL="285750" indent="-285750">
              <a:spcAft>
                <a:spcPts val="1200"/>
              </a:spcAft>
              <a:buFont typeface="Wingdings" panose="05000000000000000000" pitchFamily="2" charset="2"/>
              <a:buChar char="Ø"/>
              <a:defRPr/>
            </a:pPr>
            <a:r>
              <a:rPr lang="en-US" sz="1600" dirty="0">
                <a:solidFill>
                  <a:schemeClr val="tx2"/>
                </a:solidFill>
                <a:latin typeface="Georgia" panose="02040502050405020303" pitchFamily="18" charset="0"/>
              </a:rPr>
              <a:t>EDA supports a national network of over 380 regional economic development organizations know as Economic Development Districts (EDDs).  EDDs are multi-jurisdictional entities, commonly composed of multiple counties and in certain cases even cross-state borders, that leverage the involvement of the public, private, and non-profit sectors to establish a CEDS for regional collaboration.</a:t>
            </a:r>
          </a:p>
          <a:p>
            <a:pPr marL="285750" indent="-285750">
              <a:buFont typeface="Wingdings" panose="05000000000000000000" pitchFamily="2" charset="2"/>
              <a:buChar char="Ø"/>
              <a:defRPr/>
            </a:pPr>
            <a:r>
              <a:rPr lang="en-US" sz="1600" dirty="0">
                <a:solidFill>
                  <a:schemeClr val="tx2"/>
                </a:solidFill>
                <a:latin typeface="Georgia" panose="02040502050405020303" pitchFamily="18" charset="0"/>
                <a:cs typeface="Calibri" pitchFamily="34" charset="0"/>
              </a:rPr>
              <a:t>Funds may also be used for short term planning needs.</a:t>
            </a:r>
          </a:p>
        </p:txBody>
      </p:sp>
    </p:spTree>
    <p:extLst>
      <p:ext uri="{BB962C8B-B14F-4D97-AF65-F5344CB8AC3E}">
        <p14:creationId xmlns:p14="http://schemas.microsoft.com/office/powerpoint/2010/main" val="123729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917575" y="1122951"/>
            <a:ext cx="7340599" cy="461665"/>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sz="2400" dirty="0">
                <a:solidFill>
                  <a:srgbClr val="CC9900"/>
                </a:solidFill>
                <a:latin typeface="Georgia" panose="02040502050405020303" pitchFamily="18" charset="0"/>
                <a:cs typeface="Arial" panose="020B0604020202020204" pitchFamily="34" charset="0"/>
              </a:rPr>
              <a:t>Technical Assistance Program  </a:t>
            </a:r>
          </a:p>
        </p:txBody>
      </p:sp>
      <p:sp>
        <p:nvSpPr>
          <p:cNvPr id="30725" name="TextBox 8"/>
          <p:cNvSpPr txBox="1">
            <a:spLocks noChangeArrowheads="1"/>
          </p:cNvSpPr>
          <p:nvPr/>
        </p:nvSpPr>
        <p:spPr bwMode="auto">
          <a:xfrm>
            <a:off x="457390" y="1584616"/>
            <a:ext cx="8260968" cy="2769989"/>
          </a:xfrm>
          <a:prstGeom prst="rect">
            <a:avLst/>
          </a:prstGeom>
          <a:noFill/>
          <a:ln w="9525">
            <a:noFill/>
            <a:miter lim="800000"/>
            <a:headEnd/>
            <a:tailEnd/>
          </a:ln>
        </p:spPr>
        <p:txBody>
          <a:bodyPr wrap="square">
            <a:spAutoFit/>
          </a:bodyPr>
          <a:lstStyle/>
          <a:p>
            <a:pPr marL="285750" indent="-285750">
              <a:spcAft>
                <a:spcPts val="1200"/>
              </a:spcAft>
              <a:buFont typeface="Wingdings" panose="05000000000000000000" pitchFamily="2" charset="2"/>
              <a:buChar char="Ø"/>
            </a:pPr>
            <a:r>
              <a:rPr lang="en-US" sz="1600" dirty="0">
                <a:solidFill>
                  <a:schemeClr val="tx2"/>
                </a:solidFill>
                <a:latin typeface="Georgia" panose="02040502050405020303" pitchFamily="18" charset="0"/>
              </a:rPr>
              <a:t>Supports three specific areas: University Centers, Local Technical Assistance (LTA), and National Technical Assistance (NTA) to foster innovative approaches, economic development and stimulating business growth.</a:t>
            </a:r>
          </a:p>
          <a:p>
            <a:pPr marL="285750" indent="-285750">
              <a:spcAft>
                <a:spcPts val="1200"/>
              </a:spcAft>
              <a:buFont typeface="Wingdings" panose="05000000000000000000" pitchFamily="2" charset="2"/>
              <a:buChar char="Ø"/>
            </a:pPr>
            <a:r>
              <a:rPr lang="en-US" sz="1600" dirty="0">
                <a:solidFill>
                  <a:schemeClr val="tx2"/>
                </a:solidFill>
                <a:latin typeface="Georgia" panose="02040502050405020303" pitchFamily="18" charset="0"/>
              </a:rPr>
              <a:t>Invests in 58 University Centers that provide technical assistance to public and private sector organizations.</a:t>
            </a:r>
          </a:p>
          <a:p>
            <a:pPr marL="285750" indent="-285750">
              <a:spcAft>
                <a:spcPts val="1200"/>
              </a:spcAft>
              <a:buFont typeface="Wingdings" panose="05000000000000000000" pitchFamily="2" charset="2"/>
              <a:buChar char="Ø"/>
            </a:pPr>
            <a:r>
              <a:rPr lang="en-US" sz="1600" dirty="0">
                <a:solidFill>
                  <a:schemeClr val="tx2"/>
                </a:solidFill>
                <a:latin typeface="Georgia" panose="02040502050405020303" pitchFamily="18" charset="0"/>
              </a:rPr>
              <a:t>LTA finances feasibility studies, planning efforts, and other projects that enable better understanding of economic assets or specific industries.</a:t>
            </a:r>
          </a:p>
          <a:p>
            <a:pPr marL="285750" indent="-285750">
              <a:spcAft>
                <a:spcPts val="1200"/>
              </a:spcAft>
              <a:buFont typeface="Wingdings" panose="05000000000000000000" pitchFamily="2" charset="2"/>
              <a:buChar char="Ø"/>
            </a:pPr>
            <a:r>
              <a:rPr lang="en-US" sz="1600" dirty="0">
                <a:solidFill>
                  <a:schemeClr val="tx2"/>
                </a:solidFill>
                <a:latin typeface="Georgia" panose="02040502050405020303" pitchFamily="18" charset="0"/>
              </a:rPr>
              <a:t>NTA disseminates information and studies of economic development issues of national significance.</a:t>
            </a:r>
          </a:p>
        </p:txBody>
      </p:sp>
      <p:sp>
        <p:nvSpPr>
          <p:cNvPr id="2" name="Rectangle 1"/>
          <p:cNvSpPr/>
          <p:nvPr/>
        </p:nvSpPr>
        <p:spPr>
          <a:xfrm>
            <a:off x="1998617" y="4354605"/>
            <a:ext cx="6719741" cy="2246769"/>
          </a:xfrm>
          <a:prstGeom prst="rect">
            <a:avLst/>
          </a:prstGeom>
        </p:spPr>
        <p:txBody>
          <a:bodyPr wrap="square">
            <a:spAutoFit/>
          </a:bodyPr>
          <a:lstStyle/>
          <a:p>
            <a:r>
              <a:rPr lang="en-US" sz="1400" dirty="0">
                <a:solidFill>
                  <a:schemeClr val="tx2"/>
                </a:solidFill>
                <a:latin typeface="Georgia" panose="02040502050405020303" pitchFamily="18" charset="0"/>
              </a:rPr>
              <a:t>EXAMPLE: </a:t>
            </a:r>
          </a:p>
          <a:p>
            <a:r>
              <a:rPr lang="en-US" sz="1400" i="1" dirty="0">
                <a:solidFill>
                  <a:schemeClr val="tx2"/>
                </a:solidFill>
                <a:latin typeface="Georgia" panose="02040502050405020303" pitchFamily="18" charset="0"/>
              </a:rPr>
              <a:t>The Massachusetts Digital Games Institute (</a:t>
            </a:r>
            <a:r>
              <a:rPr lang="en-US" sz="1400" i="1" dirty="0" err="1">
                <a:solidFill>
                  <a:schemeClr val="tx2"/>
                </a:solidFill>
                <a:latin typeface="Georgia" panose="02040502050405020303" pitchFamily="18" charset="0"/>
              </a:rPr>
              <a:t>MassDiGI</a:t>
            </a:r>
            <a:r>
              <a:rPr lang="en-US" sz="1400" i="1" dirty="0">
                <a:solidFill>
                  <a:schemeClr val="tx2"/>
                </a:solidFill>
                <a:latin typeface="Georgia" panose="02040502050405020303" pitchFamily="18" charset="0"/>
              </a:rPr>
              <a:t>) is a statewide center, designated by the Commonwealth, for academic cooperation, entrepreneurship and economic development across the Massachusetts digital and video games ecosystem hosted and located at Becker College…..</a:t>
            </a:r>
          </a:p>
          <a:p>
            <a:endParaRPr lang="en-US" sz="1400" i="1" dirty="0">
              <a:solidFill>
                <a:schemeClr val="tx2"/>
              </a:solidFill>
              <a:latin typeface="Georgia" panose="02040502050405020303" pitchFamily="18" charset="0"/>
            </a:endParaRPr>
          </a:p>
          <a:p>
            <a:r>
              <a:rPr lang="en-US" sz="1400" i="1" dirty="0">
                <a:solidFill>
                  <a:schemeClr val="tx2"/>
                </a:solidFill>
                <a:latin typeface="Georgia" panose="02040502050405020303" pitchFamily="18" charset="0"/>
              </a:rPr>
              <a:t>As and EDA University Center, </a:t>
            </a:r>
            <a:r>
              <a:rPr lang="en-US" sz="1400" i="1" dirty="0" err="1">
                <a:solidFill>
                  <a:schemeClr val="tx2"/>
                </a:solidFill>
                <a:latin typeface="Georgia" panose="02040502050405020303" pitchFamily="18" charset="0"/>
              </a:rPr>
              <a:t>MassDiGI</a:t>
            </a:r>
            <a:r>
              <a:rPr lang="en-US" sz="1400" i="1" dirty="0">
                <a:solidFill>
                  <a:schemeClr val="tx2"/>
                </a:solidFill>
                <a:latin typeface="Georgia" panose="02040502050405020303" pitchFamily="18" charset="0"/>
              </a:rPr>
              <a:t> has launched several initiatives that support entrepreneurship and strengthen the talent pipeline between higher education and the game industry, drawing talent from Massachusetts’ Gateway Cities.</a:t>
            </a:r>
          </a:p>
        </p:txBody>
      </p:sp>
    </p:spTree>
    <p:extLst>
      <p:ext uri="{BB962C8B-B14F-4D97-AF65-F5344CB8AC3E}">
        <p14:creationId xmlns:p14="http://schemas.microsoft.com/office/powerpoint/2010/main" val="211467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468411" y="608162"/>
            <a:ext cx="5509666" cy="184666"/>
          </a:xfrm>
          <a:prstGeom prst="rect">
            <a:avLst/>
          </a:prstGeom>
          <a:noFill/>
        </p:spPr>
        <p:txBody>
          <a:bodyPr wrap="square" lIns="0" tIns="0" rIns="0" bIns="0">
            <a:spAutoFit/>
          </a:bodyPr>
          <a:lstStyle/>
          <a:p>
            <a:pPr>
              <a:spcAft>
                <a:spcPts val="600"/>
              </a:spcAft>
            </a:pPr>
            <a:r>
              <a:rPr lang="en-US" sz="1200" b="1" cap="all" spc="250" dirty="0">
                <a:solidFill>
                  <a:schemeClr val="bg1"/>
                </a:solidFill>
                <a:latin typeface="Arial Narrow"/>
                <a:cs typeface="Arial Narrow"/>
              </a:rPr>
              <a:t>Innovation.  Regional Collaboration.  Job Creation. </a:t>
            </a:r>
          </a:p>
        </p:txBody>
      </p:sp>
      <p:sp>
        <p:nvSpPr>
          <p:cNvPr id="14" name="TextBox 13"/>
          <p:cNvSpPr txBox="1"/>
          <p:nvPr/>
        </p:nvSpPr>
        <p:spPr>
          <a:xfrm>
            <a:off x="539858" y="2368658"/>
            <a:ext cx="790413" cy="369332"/>
          </a:xfrm>
          <a:prstGeom prst="rect">
            <a:avLst/>
          </a:prstGeom>
          <a:noFill/>
        </p:spPr>
        <p:txBody>
          <a:bodyPr wrap="square" rtlCol="0">
            <a:spAutoFit/>
          </a:bodyPr>
          <a:lstStyle/>
          <a:p>
            <a:endParaRPr lang="en-US" dirty="0"/>
          </a:p>
        </p:txBody>
      </p:sp>
      <p:sp>
        <p:nvSpPr>
          <p:cNvPr id="12" name="Rectangle 11"/>
          <p:cNvSpPr/>
          <p:nvPr/>
        </p:nvSpPr>
        <p:spPr>
          <a:xfrm>
            <a:off x="339091" y="1586282"/>
            <a:ext cx="8438827" cy="646331"/>
          </a:xfrm>
          <a:prstGeom prst="rect">
            <a:avLst/>
          </a:prstGeom>
        </p:spPr>
        <p:txBody>
          <a:bodyPr wrap="square">
            <a:spAutoFit/>
          </a:bodyPr>
          <a:lstStyle/>
          <a:p>
            <a:endParaRPr lang="en-US" b="1" dirty="0"/>
          </a:p>
          <a:p>
            <a:endParaRPr lang="en-US" dirty="0"/>
          </a:p>
        </p:txBody>
      </p:sp>
      <p:sp>
        <p:nvSpPr>
          <p:cNvPr id="19" name="TextBox 3"/>
          <p:cNvSpPr txBox="1">
            <a:spLocks noChangeArrowheads="1"/>
          </p:cNvSpPr>
          <p:nvPr/>
        </p:nvSpPr>
        <p:spPr bwMode="auto">
          <a:xfrm>
            <a:off x="1009650" y="1132776"/>
            <a:ext cx="7156450" cy="461665"/>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sz="2400" dirty="0">
                <a:solidFill>
                  <a:srgbClr val="CC9900"/>
                </a:solidFill>
                <a:latin typeface="Georgia" panose="02040502050405020303" pitchFamily="18" charset="0"/>
                <a:cs typeface="Arial" panose="020B0604020202020204" pitchFamily="34" charset="0"/>
              </a:rPr>
              <a:t>Public Works Program</a:t>
            </a:r>
          </a:p>
        </p:txBody>
      </p:sp>
      <p:sp>
        <p:nvSpPr>
          <p:cNvPr id="20" name="TextBox 8"/>
          <p:cNvSpPr txBox="1">
            <a:spLocks noChangeArrowheads="1"/>
          </p:cNvSpPr>
          <p:nvPr/>
        </p:nvSpPr>
        <p:spPr bwMode="auto">
          <a:xfrm>
            <a:off x="448740" y="1596711"/>
            <a:ext cx="8238060" cy="5078313"/>
          </a:xfrm>
          <a:prstGeom prst="rect">
            <a:avLst/>
          </a:prstGeom>
          <a:noFill/>
          <a:ln w="9525">
            <a:noFill/>
            <a:miter lim="800000"/>
            <a:headEnd/>
            <a:tailEnd/>
          </a:ln>
        </p:spPr>
        <p:txBody>
          <a:bodyPr wrap="square">
            <a:spAutoFit/>
          </a:bodyPr>
          <a:lstStyle/>
          <a:p>
            <a:pPr>
              <a:spcAft>
                <a:spcPts val="1200"/>
              </a:spcAft>
            </a:pPr>
            <a:r>
              <a:rPr lang="en-US" sz="1600" b="1" dirty="0">
                <a:solidFill>
                  <a:schemeClr val="tx2"/>
                </a:solidFill>
                <a:latin typeface="Georgia" panose="02040502050405020303" pitchFamily="18" charset="0"/>
              </a:rPr>
              <a:t>EDA investments help facilitate the transition of distressed communities to become more competitive through the development of key public infrastructure such as roads, bridges, sanitary sewers, water, broadband, manufacturing center, incubators, etc. for use by private businesses:</a:t>
            </a:r>
          </a:p>
          <a:p>
            <a:pPr marL="285750" indent="-285750">
              <a:spcAft>
                <a:spcPts val="1200"/>
              </a:spcAft>
              <a:buFont typeface="Wingdings" panose="05000000000000000000" pitchFamily="2" charset="2"/>
              <a:buChar char="Ø"/>
            </a:pPr>
            <a:r>
              <a:rPr lang="en-US" sz="1600" b="1" dirty="0">
                <a:solidFill>
                  <a:schemeClr val="tx2"/>
                </a:solidFill>
                <a:latin typeface="Georgia" panose="02040502050405020303" pitchFamily="18" charset="0"/>
              </a:rPr>
              <a:t> </a:t>
            </a:r>
            <a:r>
              <a:rPr lang="en-US" altLang="en-US" sz="1600" dirty="0">
                <a:solidFill>
                  <a:schemeClr val="tx2"/>
                </a:solidFill>
                <a:latin typeface="Georgia" panose="02040502050405020303" pitchFamily="18" charset="0"/>
              </a:rPr>
              <a:t>Acquisition or development of land including design, engineering, construction, rehabilitation, alternation, expansion, improvement for use for a public works, public service, or development facility, including related machinery and equipment </a:t>
            </a:r>
          </a:p>
          <a:p>
            <a:pPr eaLnBrk="1" hangingPunct="1"/>
            <a:endParaRPr lang="en-US" altLang="en-US" sz="1600" dirty="0">
              <a:solidFill>
                <a:schemeClr val="tx2"/>
              </a:solidFill>
              <a:latin typeface="Georgia" panose="02040502050405020303" pitchFamily="18" charset="0"/>
            </a:endParaRPr>
          </a:p>
          <a:p>
            <a:pPr marL="285750" indent="-285750" eaLnBrk="1" hangingPunct="1">
              <a:buFont typeface="Wingdings" panose="05000000000000000000" pitchFamily="2" charset="2"/>
              <a:buChar char="Ø"/>
            </a:pPr>
            <a:r>
              <a:rPr lang="en-US" altLang="en-US" sz="1600" dirty="0">
                <a:solidFill>
                  <a:schemeClr val="tx2"/>
                </a:solidFill>
                <a:latin typeface="Georgia" panose="02040502050405020303" pitchFamily="18" charset="0"/>
              </a:rPr>
              <a:t>Improve the opportunities, in the area where the project is or will be located, for the successful establishment or expansion of industrial or commercial plants or facilities; </a:t>
            </a:r>
          </a:p>
          <a:p>
            <a:pPr eaLnBrk="1" hangingPunct="1"/>
            <a:endParaRPr lang="en-US" altLang="en-US" sz="1600" dirty="0">
              <a:solidFill>
                <a:schemeClr val="tx2"/>
              </a:solidFill>
              <a:latin typeface="Georgia" panose="02040502050405020303" pitchFamily="18" charset="0"/>
            </a:endParaRPr>
          </a:p>
          <a:p>
            <a:pPr marL="285750" indent="-285750" eaLnBrk="1" hangingPunct="1">
              <a:buFont typeface="Wingdings" panose="05000000000000000000" pitchFamily="2" charset="2"/>
              <a:buChar char="Ø"/>
            </a:pPr>
            <a:r>
              <a:rPr lang="en-US" altLang="en-US" sz="1600" dirty="0">
                <a:solidFill>
                  <a:schemeClr val="tx2"/>
                </a:solidFill>
                <a:latin typeface="Georgia" panose="02040502050405020303" pitchFamily="18" charset="0"/>
              </a:rPr>
              <a:t>Assist in the creation of additional long-term employment opportunities in the area; or Primarily benefit the long-term unemployed and members of low-income families</a:t>
            </a:r>
          </a:p>
          <a:p>
            <a:pPr eaLnBrk="1" hangingPunct="1"/>
            <a:endParaRPr lang="en-US" altLang="en-US" sz="1600" dirty="0">
              <a:solidFill>
                <a:schemeClr val="tx2"/>
              </a:solidFill>
              <a:latin typeface="Georgia" panose="02040502050405020303" pitchFamily="18" charset="0"/>
            </a:endParaRPr>
          </a:p>
          <a:p>
            <a:pPr marL="285750" indent="-285750" eaLnBrk="1" hangingPunct="1">
              <a:buFont typeface="Wingdings" panose="05000000000000000000" pitchFamily="2" charset="2"/>
              <a:buChar char="Ø"/>
            </a:pPr>
            <a:r>
              <a:rPr lang="en-US" altLang="en-US" sz="1600" dirty="0">
                <a:solidFill>
                  <a:schemeClr val="tx2"/>
                </a:solidFill>
                <a:latin typeface="Georgia" panose="02040502050405020303" pitchFamily="18" charset="0"/>
              </a:rPr>
              <a:t>The project will fulfill a pressing need of the area, or a part of the area      </a:t>
            </a:r>
          </a:p>
          <a:p>
            <a:pPr marL="285750" indent="-285750" eaLnBrk="1" hangingPunct="1">
              <a:buFont typeface="Wingdings" panose="05000000000000000000" pitchFamily="2" charset="2"/>
              <a:buChar char="Ø"/>
            </a:pPr>
            <a:endParaRPr lang="en-US" altLang="en-US" sz="1600" dirty="0">
              <a:solidFill>
                <a:schemeClr val="tx2"/>
              </a:solidFill>
              <a:latin typeface="Georgia" panose="02040502050405020303" pitchFamily="18" charset="0"/>
            </a:endParaRPr>
          </a:p>
          <a:p>
            <a:pPr marL="285750" indent="-285750" eaLnBrk="1" hangingPunct="1">
              <a:buFont typeface="Wingdings" panose="05000000000000000000" pitchFamily="2" charset="2"/>
              <a:buChar char="Ø"/>
            </a:pPr>
            <a:r>
              <a:rPr lang="en-US" altLang="en-US" sz="1600" dirty="0">
                <a:solidFill>
                  <a:schemeClr val="tx2"/>
                </a:solidFill>
                <a:latin typeface="Georgia" panose="02040502050405020303" pitchFamily="18" charset="0"/>
              </a:rPr>
              <a:t>The area for which the project is to be carried out has a comprehensive </a:t>
            </a:r>
          </a:p>
          <a:p>
            <a:pPr eaLnBrk="1" hangingPunct="1"/>
            <a:r>
              <a:rPr lang="en-US" altLang="en-US" sz="1600" dirty="0">
                <a:solidFill>
                  <a:schemeClr val="tx2"/>
                </a:solidFill>
                <a:latin typeface="Georgia" panose="02040502050405020303" pitchFamily="18" charset="0"/>
              </a:rPr>
              <a:t>      economic development strategy and the project is consistent with the strategy</a:t>
            </a:r>
          </a:p>
          <a:p>
            <a:pPr marL="285750" indent="-285750">
              <a:spcAft>
                <a:spcPts val="1200"/>
              </a:spcAft>
              <a:buFont typeface="Wingdings" panose="05000000000000000000" pitchFamily="2" charset="2"/>
              <a:buChar char="Ø"/>
            </a:pPr>
            <a:endParaRPr lang="en-US" sz="1600" dirty="0">
              <a:solidFill>
                <a:schemeClr val="tx2"/>
              </a:solidFill>
              <a:latin typeface="Georgia" panose="02040502050405020303" pitchFamily="18" charset="0"/>
            </a:endParaRPr>
          </a:p>
        </p:txBody>
      </p:sp>
      <p:sp>
        <p:nvSpPr>
          <p:cNvPr id="2" name="Slide Number Placeholder 1"/>
          <p:cNvSpPr>
            <a:spLocks noGrp="1"/>
          </p:cNvSpPr>
          <p:nvPr>
            <p:ph type="sldNum" sz="quarter" idx="12"/>
          </p:nvPr>
        </p:nvSpPr>
        <p:spPr/>
        <p:txBody>
          <a:bodyPr vert="horz" wrap="square" lIns="91440" tIns="45720" rIns="91440" bIns="45720" numCol="1" anchor="ctr" anchorCtr="0" compatLnSpc="1">
            <a:prstTxWarp prst="textNoShape">
              <a:avLst/>
            </a:prstTxWarp>
          </a:bodyPr>
          <a:lstStyle/>
          <a:p>
            <a:fld id="{42351DA8-0964-4823-A611-AFD826C9598D}" type="slidenum">
              <a:rPr lang="en-US">
                <a:solidFill>
                  <a:prstClr val="white"/>
                </a:solidFill>
                <a:latin typeface="Arial" panose="020B0604020202020204" pitchFamily="34" charset="0"/>
                <a:cs typeface="Arial" panose="020B0604020202020204" pitchFamily="34" charset="0"/>
              </a:rPr>
              <a:pPr/>
              <a:t>5</a:t>
            </a:fld>
            <a:endParaRPr lang="en-US"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506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373198" y="1257650"/>
            <a:ext cx="8385236" cy="461665"/>
          </a:xfrm>
          <a:prstGeom prst="rect">
            <a:avLst/>
          </a:prstGeom>
          <a:noFill/>
          <a:ln w="9525">
            <a:noFill/>
            <a:miter lim="800000"/>
            <a:headEnd/>
            <a:tailEnd/>
          </a:ln>
        </p:spPr>
        <p:txBody>
          <a:bodyPr wrap="square">
            <a:spAutoFit/>
          </a:bodyPr>
          <a:lstStyle>
            <a:defPPr>
              <a:defRPr lang="en-US"/>
            </a:defPPr>
            <a:lvl1pPr>
              <a:defRPr sz="2200" b="1">
                <a:solidFill>
                  <a:srgbClr val="DBD087"/>
                </a:solidFill>
                <a:latin typeface="Calibri" pitchFamily="34" charset="0"/>
                <a:cs typeface="Calibri" pitchFamily="34" charset="0"/>
              </a:defRPr>
            </a:lvl1pPr>
          </a:lstStyle>
          <a:p>
            <a:pPr algn="ctr"/>
            <a:r>
              <a:rPr lang="en-US" sz="2400" dirty="0">
                <a:solidFill>
                  <a:srgbClr val="CC9900"/>
                </a:solidFill>
                <a:latin typeface="Georgia" panose="02040502050405020303" pitchFamily="18" charset="0"/>
                <a:cs typeface="Arial" panose="020B0604020202020204" pitchFamily="34" charset="0"/>
              </a:rPr>
              <a:t>Economic Adjustment Assistance Program</a:t>
            </a:r>
          </a:p>
        </p:txBody>
      </p:sp>
      <p:sp>
        <p:nvSpPr>
          <p:cNvPr id="27653" name="TextBox 8"/>
          <p:cNvSpPr txBox="1">
            <a:spLocks noChangeArrowheads="1"/>
          </p:cNvSpPr>
          <p:nvPr/>
        </p:nvSpPr>
        <p:spPr bwMode="auto">
          <a:xfrm>
            <a:off x="721435" y="1933424"/>
            <a:ext cx="8237402" cy="4678204"/>
          </a:xfrm>
          <a:prstGeom prst="rect">
            <a:avLst/>
          </a:prstGeom>
          <a:noFill/>
          <a:ln w="9525">
            <a:noFill/>
            <a:miter lim="800000"/>
            <a:headEnd/>
            <a:tailEnd/>
          </a:ln>
        </p:spPr>
        <p:txBody>
          <a:bodyPr wrap="square">
            <a:spAutoFit/>
          </a:bodyPr>
          <a:lstStyle/>
          <a:p>
            <a:pPr>
              <a:spcAft>
                <a:spcPts val="1200"/>
              </a:spcAft>
            </a:pPr>
            <a:r>
              <a:rPr lang="en-US" sz="1600" b="1" dirty="0">
                <a:solidFill>
                  <a:schemeClr val="tx2"/>
                </a:solidFill>
                <a:latin typeface="Georgia" panose="02040502050405020303" pitchFamily="18" charset="0"/>
              </a:rPr>
              <a:t>The most flexible program in EDA’s toolbox, can address a variety of economic development needs including the response to natural disasters</a:t>
            </a:r>
          </a:p>
          <a:p>
            <a:pPr marL="285750" indent="-285750">
              <a:spcAft>
                <a:spcPts val="1200"/>
              </a:spcAft>
              <a:buFont typeface="Wingdings" panose="05000000000000000000" pitchFamily="2" charset="2"/>
              <a:buChar char="Ø"/>
            </a:pPr>
            <a:r>
              <a:rPr lang="en-US" sz="1600" dirty="0">
                <a:solidFill>
                  <a:schemeClr val="tx2"/>
                </a:solidFill>
                <a:latin typeface="Georgia" panose="02040502050405020303" pitchFamily="18" charset="0"/>
              </a:rPr>
              <a:t>Provides a portfolio of assistance that can be tailored to meet an applicant’s needs: </a:t>
            </a:r>
          </a:p>
          <a:p>
            <a:pPr marL="742950" lvl="1" indent="-285750">
              <a:spcAft>
                <a:spcPts val="1200"/>
              </a:spcAft>
              <a:buFont typeface="Wingdings" panose="05000000000000000000" pitchFamily="2" charset="2"/>
              <a:buChar char="Ø"/>
            </a:pPr>
            <a:r>
              <a:rPr lang="en-US" sz="1600" dirty="0">
                <a:solidFill>
                  <a:schemeClr val="tx2"/>
                </a:solidFill>
                <a:latin typeface="Georgia" panose="02040502050405020303" pitchFamily="18" charset="0"/>
              </a:rPr>
              <a:t>Strategic planning </a:t>
            </a:r>
          </a:p>
          <a:p>
            <a:pPr marL="742950" lvl="1" indent="-285750">
              <a:spcAft>
                <a:spcPts val="1200"/>
              </a:spcAft>
              <a:buFont typeface="Wingdings" panose="05000000000000000000" pitchFamily="2" charset="2"/>
              <a:buChar char="Ø"/>
            </a:pPr>
            <a:r>
              <a:rPr lang="en-US" sz="1600" dirty="0">
                <a:solidFill>
                  <a:schemeClr val="tx2"/>
                </a:solidFill>
                <a:latin typeface="Georgia" panose="02040502050405020303" pitchFamily="18" charset="0"/>
              </a:rPr>
              <a:t>Technical assistance </a:t>
            </a:r>
          </a:p>
          <a:p>
            <a:pPr marL="742950" lvl="1" indent="-285750">
              <a:spcAft>
                <a:spcPts val="1200"/>
              </a:spcAft>
              <a:buFont typeface="Wingdings" panose="05000000000000000000" pitchFamily="2" charset="2"/>
              <a:buChar char="Ø"/>
            </a:pPr>
            <a:r>
              <a:rPr lang="en-US" sz="1600" dirty="0">
                <a:solidFill>
                  <a:schemeClr val="tx2"/>
                </a:solidFill>
                <a:latin typeface="Georgia" panose="02040502050405020303" pitchFamily="18" charset="0"/>
              </a:rPr>
              <a:t>Construction of physical infrastructure </a:t>
            </a:r>
          </a:p>
          <a:p>
            <a:pPr marL="742950" lvl="1" indent="-285750">
              <a:spcAft>
                <a:spcPts val="1200"/>
              </a:spcAft>
              <a:buFont typeface="Wingdings" panose="05000000000000000000" pitchFamily="2" charset="2"/>
              <a:buChar char="Ø"/>
            </a:pPr>
            <a:r>
              <a:rPr lang="en-US" sz="1600" dirty="0">
                <a:solidFill>
                  <a:schemeClr val="tx2"/>
                </a:solidFill>
                <a:latin typeface="Georgia" panose="02040502050405020303" pitchFamily="18" charset="0"/>
              </a:rPr>
              <a:t>Capitalization of revolving loan funds</a:t>
            </a:r>
          </a:p>
          <a:p>
            <a:pPr marL="742950" lvl="1" indent="-285750">
              <a:spcAft>
                <a:spcPts val="1200"/>
              </a:spcAft>
              <a:buFont typeface="Wingdings" panose="05000000000000000000" pitchFamily="2" charset="2"/>
              <a:buChar char="Ø"/>
            </a:pPr>
            <a:endParaRPr lang="en-US" sz="1600" dirty="0">
              <a:solidFill>
                <a:schemeClr val="tx2"/>
              </a:solidFill>
              <a:latin typeface="Georgia" panose="02040502050405020303" pitchFamily="18" charset="0"/>
            </a:endParaRPr>
          </a:p>
          <a:p>
            <a:pPr>
              <a:spcAft>
                <a:spcPts val="1200"/>
              </a:spcAft>
            </a:pPr>
            <a:r>
              <a:rPr lang="en-US" sz="1600" b="1" dirty="0">
                <a:solidFill>
                  <a:schemeClr val="tx2"/>
                </a:solidFill>
                <a:latin typeface="Georgia" panose="02040502050405020303" pitchFamily="18" charset="0"/>
              </a:rPr>
              <a:t>EDA is the agency delegated by the US </a:t>
            </a:r>
            <a:r>
              <a:rPr lang="en-US" sz="1600" b="1" dirty="0" err="1">
                <a:solidFill>
                  <a:schemeClr val="tx2"/>
                </a:solidFill>
                <a:latin typeface="Georgia" panose="02040502050405020303" pitchFamily="18" charset="0"/>
              </a:rPr>
              <a:t>DoC</a:t>
            </a:r>
            <a:r>
              <a:rPr lang="en-US" sz="1600" b="1" dirty="0">
                <a:solidFill>
                  <a:schemeClr val="tx2"/>
                </a:solidFill>
                <a:latin typeface="Georgia" panose="02040502050405020303" pitchFamily="18" charset="0"/>
              </a:rPr>
              <a:t> to coordinate the long term response to natural disasters by Federal agencies</a:t>
            </a:r>
          </a:p>
          <a:p>
            <a:pPr>
              <a:spcAft>
                <a:spcPts val="1200"/>
              </a:spcAft>
            </a:pPr>
            <a:r>
              <a:rPr lang="en-US" sz="1600" b="1" dirty="0">
                <a:solidFill>
                  <a:schemeClr val="tx2"/>
                </a:solidFill>
                <a:latin typeface="Georgia" panose="02040502050405020303" pitchFamily="18" charset="0"/>
              </a:rPr>
              <a:t>Most recently, EDA personnel are assigned to the FEMA response to Hurricane Harvey</a:t>
            </a:r>
          </a:p>
          <a:p>
            <a:pPr marL="742950" lvl="1" indent="-285750">
              <a:spcAft>
                <a:spcPts val="1200"/>
              </a:spcAft>
              <a:buFont typeface="Wingdings" panose="05000000000000000000" pitchFamily="2" charset="2"/>
              <a:buChar char="Ø"/>
            </a:pPr>
            <a:endParaRPr lang="en-US" sz="1600" dirty="0">
              <a:solidFill>
                <a:schemeClr val="tx2"/>
              </a:solidFill>
              <a:latin typeface="Georgia" panose="02040502050405020303" pitchFamily="18" charset="0"/>
            </a:endParaRPr>
          </a:p>
        </p:txBody>
      </p:sp>
    </p:spTree>
    <p:extLst>
      <p:ext uri="{BB962C8B-B14F-4D97-AF65-F5344CB8AC3E}">
        <p14:creationId xmlns:p14="http://schemas.microsoft.com/office/powerpoint/2010/main" val="145841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3468688" y="620713"/>
            <a:ext cx="5508625" cy="184150"/>
          </a:xfrm>
          <a:prstGeom prst="rect">
            <a:avLst/>
          </a:prstGeom>
          <a:noFill/>
        </p:spPr>
        <p:txBody>
          <a:bodyPr lIns="0" tIns="0" rIns="0" bIns="0">
            <a:spAutoFit/>
          </a:bodyPr>
          <a:lstStyle/>
          <a:p>
            <a:pPr>
              <a:spcAft>
                <a:spcPts val="600"/>
              </a:spcAft>
              <a:defRPr/>
            </a:pPr>
            <a:r>
              <a:rPr lang="en-US" sz="1200" b="1" cap="all" spc="250" dirty="0">
                <a:solidFill>
                  <a:schemeClr val="bg1"/>
                </a:solidFill>
                <a:latin typeface="Arial Narrow"/>
                <a:cs typeface="Arial Narrow"/>
              </a:rPr>
              <a:t>Innovation.  Regional Collaboration.  Job Creation. </a:t>
            </a:r>
          </a:p>
        </p:txBody>
      </p:sp>
      <p:sp>
        <p:nvSpPr>
          <p:cNvPr id="25606" name="Slide Number Placeholder 11"/>
          <p:cNvSpPr>
            <a:spLocks noGrp="1"/>
          </p:cNvSpPr>
          <p:nvPr>
            <p:ph type="sldNum" sz="quarter" idx="12"/>
          </p:nvPr>
        </p:nvSpPr>
        <p:spPr bwMode="auto">
          <a:xfrm>
            <a:off x="6553200" y="63452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A0913CE-4280-4213-A2A0-0F88BAA6604A}" type="slidenum">
              <a:rPr lang="en-US" altLang="en-US" smtClean="0">
                <a:solidFill>
                  <a:srgbClr val="FFFFFF"/>
                </a:solidFill>
                <a:cs typeface="Arial" panose="020B0604020202020204" pitchFamily="34" charset="0"/>
              </a:rPr>
              <a:pPr/>
              <a:t>7</a:t>
            </a:fld>
            <a:endParaRPr lang="en-US" altLang="en-US" dirty="0">
              <a:solidFill>
                <a:srgbClr val="FFFFFF"/>
              </a:solidFill>
              <a:cs typeface="Arial" panose="020B0604020202020204" pitchFamily="34" charset="0"/>
            </a:endParaRPr>
          </a:p>
        </p:txBody>
      </p:sp>
      <p:sp>
        <p:nvSpPr>
          <p:cNvPr id="26" name="TextBox 25"/>
          <p:cNvSpPr txBox="1"/>
          <p:nvPr/>
        </p:nvSpPr>
        <p:spPr>
          <a:xfrm>
            <a:off x="0" y="1147875"/>
            <a:ext cx="9144000" cy="369332"/>
          </a:xfrm>
          <a:prstGeom prst="rect">
            <a:avLst/>
          </a:prstGeom>
          <a:noFill/>
        </p:spPr>
        <p:txBody>
          <a:bodyPr wrap="square" lIns="0" tIns="0" rIns="0" bIns="0">
            <a:spAutoFit/>
          </a:bodyPr>
          <a:lstStyle/>
          <a:p>
            <a:pPr algn="ctr" fontAlgn="auto">
              <a:spcBef>
                <a:spcPts val="0"/>
              </a:spcBef>
              <a:spcAft>
                <a:spcPts val="300"/>
              </a:spcAft>
              <a:defRPr/>
            </a:pPr>
            <a:r>
              <a:rPr lang="en-US" sz="2400" b="1" spc="250" dirty="0">
                <a:solidFill>
                  <a:srgbClr val="CC9900"/>
                </a:solidFill>
                <a:latin typeface="Georgia" panose="02040502050405020303" pitchFamily="18" charset="0"/>
                <a:ea typeface="+mn-ea"/>
                <a:cs typeface="Arial Narrow"/>
              </a:rPr>
              <a:t>Eligible Applicants –  Recipients </a:t>
            </a:r>
            <a:endParaRPr lang="en-US" sz="2400" b="1" dirty="0">
              <a:solidFill>
                <a:srgbClr val="CC9900"/>
              </a:solidFill>
              <a:latin typeface="Georgia" panose="02040502050405020303" pitchFamily="18" charset="0"/>
            </a:endParaRPr>
          </a:p>
        </p:txBody>
      </p:sp>
      <p:sp>
        <p:nvSpPr>
          <p:cNvPr id="27" name="TextBox 26"/>
          <p:cNvSpPr txBox="1"/>
          <p:nvPr/>
        </p:nvSpPr>
        <p:spPr>
          <a:xfrm>
            <a:off x="314326" y="1680119"/>
            <a:ext cx="8662987" cy="4985980"/>
          </a:xfrm>
          <a:prstGeom prst="rect">
            <a:avLst/>
          </a:prstGeom>
          <a:noFill/>
        </p:spPr>
        <p:txBody>
          <a:bodyPr>
            <a:spAutoFit/>
          </a:bodyPr>
          <a:lstStyle/>
          <a:p>
            <a:pPr eaLnBrk="1" hangingPunct="1">
              <a:spcBef>
                <a:spcPts val="0"/>
              </a:spcBef>
              <a:spcAft>
                <a:spcPts val="600"/>
              </a:spcAft>
              <a:defRPr/>
            </a:pPr>
            <a:r>
              <a:rPr lang="en-US" sz="1600" b="1" dirty="0">
                <a:solidFill>
                  <a:schemeClr val="tx2"/>
                </a:solidFill>
                <a:latin typeface="Georgia" panose="02040502050405020303" pitchFamily="18" charset="0"/>
                <a:ea typeface="ＭＳ Ｐゴシック" pitchFamily="-105" charset="-128"/>
                <a:cs typeface="Times New Roman" panose="02020603050405020304" pitchFamily="18" charset="0"/>
              </a:rPr>
              <a:t>EDA provides competitive, merit-based grants and technical assistance to private-public partnerships: </a:t>
            </a:r>
          </a:p>
          <a:p>
            <a:pPr eaLnBrk="1" hangingPunct="1">
              <a:spcBef>
                <a:spcPts val="0"/>
              </a:spcBef>
              <a:spcAft>
                <a:spcPts val="600"/>
              </a:spcAft>
              <a:defRPr/>
            </a:pPr>
            <a:r>
              <a:rPr lang="en-US" sz="1600" b="1" dirty="0">
                <a:solidFill>
                  <a:schemeClr val="tx2"/>
                </a:solidFill>
                <a:latin typeface="Georgia" panose="02040502050405020303" pitchFamily="18" charset="0"/>
                <a:ea typeface="ＭＳ Ｐゴシック" pitchFamily="-105" charset="-128"/>
                <a:cs typeface="Times New Roman" panose="02020603050405020304" pitchFamily="18" charset="0"/>
              </a:rPr>
              <a:t> </a:t>
            </a:r>
          </a:p>
          <a:p>
            <a:pPr eaLnBrk="1" hangingPunct="1">
              <a:spcBef>
                <a:spcPts val="0"/>
              </a:spcBef>
              <a:spcAft>
                <a:spcPts val="600"/>
              </a:spcAft>
              <a:defRPr/>
            </a:pPr>
            <a:r>
              <a:rPr lang="en-US" sz="1600" b="1" dirty="0">
                <a:solidFill>
                  <a:schemeClr val="tx2"/>
                </a:solidFill>
                <a:latin typeface="Georgia" panose="02040502050405020303" pitchFamily="18" charset="0"/>
                <a:ea typeface="ＭＳ Ｐゴシック" pitchFamily="-105" charset="-128"/>
                <a:cs typeface="Times New Roman" panose="02020603050405020304" pitchFamily="18" charset="0"/>
              </a:rPr>
              <a:t>                     State and local governments</a:t>
            </a:r>
          </a:p>
          <a:p>
            <a:pPr eaLnBrk="1" hangingPunct="1">
              <a:spcBef>
                <a:spcPts val="0"/>
              </a:spcBef>
              <a:spcAft>
                <a:spcPts val="600"/>
              </a:spcAft>
              <a:defRPr/>
            </a:pPr>
            <a:r>
              <a:rPr lang="en-US" sz="1600" b="1" dirty="0">
                <a:solidFill>
                  <a:schemeClr val="tx2"/>
                </a:solidFill>
                <a:latin typeface="Georgia" panose="02040502050405020303" pitchFamily="18" charset="0"/>
                <a:ea typeface="ＭＳ Ｐゴシック" pitchFamily="-105" charset="-128"/>
                <a:cs typeface="Times New Roman" panose="02020603050405020304" pitchFamily="18" charset="0"/>
              </a:rPr>
              <a:t>                     Tribal organizations</a:t>
            </a:r>
          </a:p>
          <a:p>
            <a:pPr eaLnBrk="1" hangingPunct="1">
              <a:spcBef>
                <a:spcPts val="0"/>
              </a:spcBef>
              <a:spcAft>
                <a:spcPts val="600"/>
              </a:spcAft>
              <a:defRPr/>
            </a:pPr>
            <a:r>
              <a:rPr lang="en-US" sz="1600" b="1" dirty="0">
                <a:solidFill>
                  <a:schemeClr val="tx2"/>
                </a:solidFill>
                <a:latin typeface="Georgia" panose="02040502050405020303" pitchFamily="18" charset="0"/>
                <a:ea typeface="ＭＳ Ｐゴシック" pitchFamily="-105" charset="-128"/>
                <a:cs typeface="Times New Roman" panose="02020603050405020304" pitchFamily="18" charset="0"/>
              </a:rPr>
              <a:t>                     Colleges and Universities</a:t>
            </a:r>
          </a:p>
          <a:p>
            <a:pPr eaLnBrk="1" hangingPunct="1">
              <a:spcBef>
                <a:spcPts val="0"/>
              </a:spcBef>
              <a:spcAft>
                <a:spcPts val="600"/>
              </a:spcAft>
              <a:defRPr/>
            </a:pPr>
            <a:r>
              <a:rPr lang="en-US" sz="1600" b="1" dirty="0">
                <a:solidFill>
                  <a:schemeClr val="tx2"/>
                </a:solidFill>
                <a:latin typeface="Georgia" panose="02040502050405020303" pitchFamily="18" charset="0"/>
                <a:ea typeface="ＭＳ Ｐゴシック" pitchFamily="-105" charset="-128"/>
                <a:cs typeface="Times New Roman" panose="02020603050405020304" pitchFamily="18" charset="0"/>
              </a:rPr>
              <a:t>                     Non-profit organizations </a:t>
            </a:r>
          </a:p>
          <a:p>
            <a:pPr algn="r" eaLnBrk="1" hangingPunct="1">
              <a:spcBef>
                <a:spcPts val="0"/>
              </a:spcBef>
              <a:spcAft>
                <a:spcPts val="600"/>
              </a:spcAft>
              <a:defRPr/>
            </a:pPr>
            <a:r>
              <a:rPr lang="en-US" sz="1600" b="1" dirty="0">
                <a:solidFill>
                  <a:schemeClr val="tx2"/>
                </a:solidFill>
                <a:latin typeface="Georgia" panose="02040502050405020303" pitchFamily="18" charset="0"/>
                <a:ea typeface="ＭＳ Ｐゴシック" pitchFamily="-105" charset="-128"/>
                <a:cs typeface="Times New Roman" panose="02020603050405020304" pitchFamily="18" charset="0"/>
              </a:rPr>
              <a:t> </a:t>
            </a:r>
            <a:r>
              <a:rPr lang="en-US" sz="1600" b="1" i="1" dirty="0">
                <a:solidFill>
                  <a:schemeClr val="tx2"/>
                </a:solidFill>
                <a:latin typeface="Georgia" panose="02040502050405020303" pitchFamily="18" charset="0"/>
                <a:ea typeface="ＭＳ Ｐゴシック" pitchFamily="-105" charset="-128"/>
                <a:cs typeface="Times New Roman" panose="02020603050405020304" pitchFamily="18" charset="0"/>
              </a:rPr>
              <a:t>Context of  “in economically distressed communities”</a:t>
            </a:r>
          </a:p>
          <a:p>
            <a:pPr eaLnBrk="1" hangingPunct="1">
              <a:spcBef>
                <a:spcPts val="0"/>
              </a:spcBef>
              <a:spcAft>
                <a:spcPts val="600"/>
              </a:spcAft>
              <a:defRPr/>
            </a:pPr>
            <a:endParaRPr lang="en-US" sz="1600" b="1" dirty="0">
              <a:solidFill>
                <a:schemeClr val="tx2"/>
              </a:solidFill>
              <a:latin typeface="Georgia" panose="02040502050405020303" pitchFamily="18" charset="0"/>
              <a:ea typeface="ＭＳ Ｐゴシック" pitchFamily="-105" charset="-128"/>
              <a:cs typeface="Times New Roman" panose="02020603050405020304" pitchFamily="18" charset="0"/>
            </a:endParaRPr>
          </a:p>
          <a:p>
            <a:pPr marL="285750" indent="-285750">
              <a:spcBef>
                <a:spcPts val="0"/>
              </a:spcBef>
              <a:spcAft>
                <a:spcPts val="600"/>
              </a:spcAft>
              <a:buFont typeface="Wingdings" panose="05000000000000000000" pitchFamily="2" charset="2"/>
              <a:buChar char="Ø"/>
              <a:defRPr/>
            </a:pPr>
            <a:r>
              <a:rPr lang="en-US" sz="1600" dirty="0">
                <a:solidFill>
                  <a:schemeClr val="tx2"/>
                </a:solidFill>
                <a:latin typeface="Georgia" panose="02040502050405020303" pitchFamily="18" charset="0"/>
                <a:ea typeface="ＭＳ Ｐゴシック" pitchFamily="-105" charset="-128"/>
                <a:cs typeface="Times New Roman" panose="02020603050405020304" pitchFamily="18" charset="0"/>
              </a:rPr>
              <a:t>EDA does not provide investments to individuals, private business or for-profit entities nor does it allow pass throughs to these entities</a:t>
            </a:r>
          </a:p>
          <a:p>
            <a:pPr lvl="1" eaLnBrk="1" hangingPunct="1">
              <a:spcBef>
                <a:spcPts val="0"/>
              </a:spcBef>
              <a:spcAft>
                <a:spcPts val="600"/>
              </a:spcAft>
              <a:defRPr/>
            </a:pPr>
            <a:endParaRPr lang="en-US" sz="1600" dirty="0">
              <a:solidFill>
                <a:schemeClr val="tx2"/>
              </a:solidFill>
              <a:latin typeface="Georgia" panose="02040502050405020303" pitchFamily="18" charset="0"/>
              <a:ea typeface="ＭＳ Ｐゴシック" pitchFamily="-105" charset="-128"/>
              <a:cs typeface="Times New Roman" panose="02020603050405020304" pitchFamily="18" charset="0"/>
            </a:endParaRPr>
          </a:p>
          <a:p>
            <a:pPr marL="285750" indent="-285750" eaLnBrk="1" hangingPunct="1">
              <a:spcBef>
                <a:spcPts val="0"/>
              </a:spcBef>
              <a:spcAft>
                <a:spcPts val="600"/>
              </a:spcAft>
              <a:buFont typeface="Wingdings" panose="05000000000000000000" pitchFamily="2" charset="2"/>
              <a:buChar char="Ø"/>
              <a:defRPr/>
            </a:pPr>
            <a:r>
              <a:rPr lang="en-US" sz="1600" dirty="0">
                <a:solidFill>
                  <a:schemeClr val="tx2"/>
                </a:solidFill>
                <a:latin typeface="Georgia" panose="02040502050405020303" pitchFamily="18" charset="0"/>
                <a:ea typeface="ＭＳ Ｐゴシック" pitchFamily="-105" charset="-128"/>
                <a:cs typeface="Times New Roman" panose="02020603050405020304" pitchFamily="18" charset="0"/>
              </a:rPr>
              <a:t>EDA’s grant investments are generally 50% with a equivalent match—but can be up to 80% based on economic distress criteria (Per Capita Income, Unemployment, etc.).  Native American grants can be up to 100%</a:t>
            </a:r>
          </a:p>
          <a:p>
            <a:pPr eaLnBrk="1" hangingPunct="1">
              <a:spcBef>
                <a:spcPts val="600"/>
              </a:spcBef>
              <a:defRPr/>
            </a:pPr>
            <a:endParaRPr lang="en-US" dirty="0">
              <a:solidFill>
                <a:srgbClr val="003150"/>
              </a:solidFill>
              <a:latin typeface="+mn-lt"/>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2268532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0923" y="1126366"/>
            <a:ext cx="3921266" cy="461665"/>
          </a:xfrm>
          <a:prstGeom prst="rect">
            <a:avLst/>
          </a:prstGeom>
        </p:spPr>
        <p:txBody>
          <a:bodyPr wrap="none">
            <a:spAutoFit/>
          </a:bodyPr>
          <a:lstStyle/>
          <a:p>
            <a:pPr algn="ctr">
              <a:defRPr/>
            </a:pPr>
            <a:r>
              <a:rPr lang="en-US" sz="2400" b="1" dirty="0">
                <a:solidFill>
                  <a:srgbClr val="CC9900"/>
                </a:solidFill>
                <a:latin typeface="Georgia" panose="02040502050405020303" pitchFamily="18" charset="0"/>
                <a:ea typeface="ＭＳ Ｐゴシック" pitchFamily="-105" charset="-128"/>
                <a:cs typeface="ＭＳ Ｐゴシック" pitchFamily="-105" charset="-128"/>
              </a:rPr>
              <a:t>Eligibility for Programs</a:t>
            </a:r>
          </a:p>
        </p:txBody>
      </p:sp>
      <p:sp>
        <p:nvSpPr>
          <p:cNvPr id="5" name="Rectangle 4"/>
          <p:cNvSpPr/>
          <p:nvPr/>
        </p:nvSpPr>
        <p:spPr>
          <a:xfrm>
            <a:off x="490538" y="1806609"/>
            <a:ext cx="8204200" cy="830997"/>
          </a:xfrm>
          <a:prstGeom prst="rect">
            <a:avLst/>
          </a:prstGeom>
        </p:spPr>
        <p:txBody>
          <a:bodyPr>
            <a:spAutoFit/>
          </a:bodyPr>
          <a:lstStyle/>
          <a:p>
            <a:pPr eaLnBrk="1" hangingPunct="1">
              <a:spcAft>
                <a:spcPts val="0"/>
              </a:spcAft>
              <a:defRPr/>
            </a:pPr>
            <a:r>
              <a:rPr lang="en-US" sz="1600" b="1" dirty="0">
                <a:solidFill>
                  <a:schemeClr val="tx2"/>
                </a:solidFill>
                <a:latin typeface="Georgia" panose="02040502050405020303" pitchFamily="18" charset="0"/>
              </a:rPr>
              <a:t>CEDS (or an approved equivalent) is required for projects under Sections 201 for Public Works and 209 for Economic Adjustment and the project shall be located in an area meeting one or more of the following:</a:t>
            </a:r>
          </a:p>
        </p:txBody>
      </p:sp>
      <p:sp>
        <p:nvSpPr>
          <p:cNvPr id="7" name="Rectangle 6"/>
          <p:cNvSpPr/>
          <p:nvPr/>
        </p:nvSpPr>
        <p:spPr>
          <a:xfrm>
            <a:off x="490538" y="2856185"/>
            <a:ext cx="8407400" cy="2800767"/>
          </a:xfrm>
          <a:prstGeom prst="rect">
            <a:avLst/>
          </a:prstGeom>
        </p:spPr>
        <p:txBody>
          <a:bodyPr>
            <a:spAutoFit/>
          </a:bodyPr>
          <a:lstStyle/>
          <a:p>
            <a:pPr marL="285750" indent="-285750" eaLnBrk="1" hangingPunct="1">
              <a:buFont typeface="Wingdings" panose="05000000000000000000" pitchFamily="2" charset="2"/>
              <a:buChar char="Ø"/>
              <a:defRPr/>
            </a:pPr>
            <a:r>
              <a:rPr lang="en-US" sz="1600" dirty="0">
                <a:solidFill>
                  <a:schemeClr val="tx2"/>
                </a:solidFill>
                <a:latin typeface="Georgia" panose="02040502050405020303" pitchFamily="18" charset="0"/>
              </a:rPr>
              <a:t>Low Per Capita Income—The area has a per capita income of 80 percent or less of the national average </a:t>
            </a:r>
          </a:p>
          <a:p>
            <a:pPr eaLnBrk="1" hangingPunct="1">
              <a:defRPr/>
            </a:pPr>
            <a:endParaRPr lang="en-US" sz="1600" dirty="0">
              <a:solidFill>
                <a:schemeClr val="tx2"/>
              </a:solidFill>
              <a:latin typeface="Georgia" panose="02040502050405020303" pitchFamily="18" charset="0"/>
            </a:endParaRPr>
          </a:p>
          <a:p>
            <a:pPr marL="285750" indent="-285750" eaLnBrk="1" hangingPunct="1">
              <a:buFont typeface="Wingdings" panose="05000000000000000000" pitchFamily="2" charset="2"/>
              <a:buChar char="Ø"/>
              <a:defRPr/>
            </a:pPr>
            <a:r>
              <a:rPr lang="en-US" sz="1600" dirty="0">
                <a:solidFill>
                  <a:schemeClr val="tx2"/>
                </a:solidFill>
                <a:latin typeface="Georgia" panose="02040502050405020303" pitchFamily="18" charset="0"/>
              </a:rPr>
              <a:t>Unemployment Rate Above National Average—The area has an unemployment rate that is, for the most recent 24- month period for which data are available, at least 1 percent greater than the national average unemployment rate </a:t>
            </a:r>
          </a:p>
          <a:p>
            <a:pPr eaLnBrk="1" hangingPunct="1">
              <a:defRPr/>
            </a:pPr>
            <a:endParaRPr lang="en-US" sz="1600" dirty="0">
              <a:solidFill>
                <a:schemeClr val="tx2"/>
              </a:solidFill>
              <a:latin typeface="Georgia" panose="02040502050405020303" pitchFamily="18" charset="0"/>
            </a:endParaRPr>
          </a:p>
          <a:p>
            <a:pPr marL="285750" indent="-285750" eaLnBrk="1" hangingPunct="1">
              <a:buFont typeface="Wingdings" panose="05000000000000000000" pitchFamily="2" charset="2"/>
              <a:buChar char="Ø"/>
              <a:defRPr/>
            </a:pPr>
            <a:r>
              <a:rPr lang="en-US" sz="1600" dirty="0">
                <a:solidFill>
                  <a:schemeClr val="tx2"/>
                </a:solidFill>
                <a:latin typeface="Georgia" panose="02040502050405020303" pitchFamily="18" charset="0"/>
              </a:rPr>
              <a:t>Unemployment or Economic Adjustment Problems—The area is an area that the Secretary determines has experienced or is about to experience a special need arising from actual or threatened severe unemployment or economic adjustment problems resulting from severe short-term or long-term changes in economic conditions</a:t>
            </a:r>
          </a:p>
        </p:txBody>
      </p:sp>
    </p:spTree>
    <p:extLst>
      <p:ext uri="{BB962C8B-B14F-4D97-AF65-F5344CB8AC3E}">
        <p14:creationId xmlns:p14="http://schemas.microsoft.com/office/powerpoint/2010/main" val="29369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28491" y="1071882"/>
            <a:ext cx="3921266" cy="461665"/>
          </a:xfrm>
          <a:prstGeom prst="rect">
            <a:avLst/>
          </a:prstGeom>
        </p:spPr>
        <p:txBody>
          <a:bodyPr wrap="none">
            <a:spAutoFit/>
          </a:bodyPr>
          <a:lstStyle/>
          <a:p>
            <a:pPr algn="ctr">
              <a:defRPr/>
            </a:pPr>
            <a:r>
              <a:rPr lang="en-US" sz="2400" b="1" dirty="0">
                <a:solidFill>
                  <a:srgbClr val="CC9900"/>
                </a:solidFill>
                <a:latin typeface="Georgia" panose="02040502050405020303" pitchFamily="18" charset="0"/>
                <a:ea typeface="ＭＳ Ｐゴシック" pitchFamily="-105" charset="-128"/>
                <a:cs typeface="ＭＳ Ｐゴシック" pitchFamily="-105" charset="-128"/>
              </a:rPr>
              <a:t>Eligibility for Programs</a:t>
            </a:r>
          </a:p>
        </p:txBody>
      </p:sp>
      <p:sp>
        <p:nvSpPr>
          <p:cNvPr id="5" name="Rectangle 4"/>
          <p:cNvSpPr/>
          <p:nvPr/>
        </p:nvSpPr>
        <p:spPr>
          <a:xfrm>
            <a:off x="324258" y="1672047"/>
            <a:ext cx="8408987" cy="1323439"/>
          </a:xfrm>
          <a:prstGeom prst="rect">
            <a:avLst/>
          </a:prstGeom>
        </p:spPr>
        <p:txBody>
          <a:bodyPr>
            <a:spAutoFit/>
          </a:bodyPr>
          <a:lstStyle/>
          <a:p>
            <a:pPr eaLnBrk="1" hangingPunct="1">
              <a:defRPr/>
            </a:pPr>
            <a:r>
              <a:rPr lang="en-US" sz="1600" b="1" dirty="0">
                <a:solidFill>
                  <a:schemeClr val="tx2"/>
                </a:solidFill>
                <a:latin typeface="Georgia" panose="02040502050405020303" pitchFamily="18" charset="0"/>
              </a:rPr>
              <a:t>Political Boundaries of Areas—An area that meets 1 or more of the criteria of subsection including a small area of poverty or high unemployment within a larger community in less economic distress, shall be eligible for assistance under section 201 or 209 without regard to political or other subdivisions or boundaries</a:t>
            </a:r>
            <a:r>
              <a:rPr lang="en-US" sz="1600" dirty="0">
                <a:solidFill>
                  <a:schemeClr val="tx2"/>
                </a:solidFill>
                <a:latin typeface="Georgia" panose="02040502050405020303" pitchFamily="18" charset="0"/>
              </a:rPr>
              <a:t>.</a:t>
            </a:r>
            <a:endParaRPr lang="en-US" sz="1600" b="1" dirty="0">
              <a:solidFill>
                <a:schemeClr val="tx2"/>
              </a:solidFill>
              <a:latin typeface="Georgia" panose="02040502050405020303" pitchFamily="18" charset="0"/>
            </a:endParaRP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5078" y="2825359"/>
            <a:ext cx="4789156" cy="370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28857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2636</TotalTime>
  <Words>2245</Words>
  <Application>Microsoft Office PowerPoint</Application>
  <PresentationFormat>On-screen Show (4:3)</PresentationFormat>
  <Paragraphs>218</Paragraphs>
  <Slides>22</Slides>
  <Notes>15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22</vt:i4>
      </vt:variant>
    </vt:vector>
  </HeadingPairs>
  <TitlesOfParts>
    <vt:vector size="35" baseType="lpstr">
      <vt:lpstr>ＭＳ Ｐゴシック</vt:lpstr>
      <vt:lpstr>Arial</vt:lpstr>
      <vt:lpstr>Arial Narrow</vt:lpstr>
      <vt:lpstr>Calibri</vt:lpstr>
      <vt:lpstr>Georgia</vt:lpstr>
      <vt:lpstr>Lucida Grande</vt:lpstr>
      <vt:lpstr>Times New Roman</vt:lpstr>
      <vt:lpstr>Wingdings</vt:lpstr>
      <vt:lpstr>1_Custom Design</vt:lpstr>
      <vt:lpstr>2_Custom Design</vt:lpstr>
      <vt:lpstr>3_Custom Design</vt:lpstr>
      <vt:lpstr>Custom Design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 Bright Idea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Condon</dc:creator>
  <cp:lastModifiedBy>Byus, Kent</cp:lastModifiedBy>
  <cp:revision>190</cp:revision>
  <cp:lastPrinted>2016-01-13T15:58:32Z</cp:lastPrinted>
  <dcterms:created xsi:type="dcterms:W3CDTF">2011-02-24T20:55:53Z</dcterms:created>
  <dcterms:modified xsi:type="dcterms:W3CDTF">2018-09-19T13:46:26Z</dcterms:modified>
</cp:coreProperties>
</file>