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5"/>
  </p:notesMasterIdLst>
  <p:sldIdLst>
    <p:sldId id="256" r:id="rId2"/>
    <p:sldId id="259" r:id="rId3"/>
    <p:sldId id="258" r:id="rId4"/>
    <p:sldId id="260" r:id="rId5"/>
    <p:sldId id="261" r:id="rId6"/>
    <p:sldId id="266" r:id="rId7"/>
    <p:sldId id="270" r:id="rId8"/>
    <p:sldId id="271" r:id="rId9"/>
    <p:sldId id="264" r:id="rId10"/>
    <p:sldId id="265" r:id="rId11"/>
    <p:sldId id="274" r:id="rId12"/>
    <p:sldId id="278" r:id="rId13"/>
    <p:sldId id="272" r:id="rId14"/>
    <p:sldId id="267" r:id="rId15"/>
    <p:sldId id="268" r:id="rId16"/>
    <p:sldId id="281" r:id="rId17"/>
    <p:sldId id="275" r:id="rId18"/>
    <p:sldId id="282" r:id="rId19"/>
    <p:sldId id="277" r:id="rId20"/>
    <p:sldId id="279" r:id="rId21"/>
    <p:sldId id="280" r:id="rId22"/>
    <p:sldId id="283" r:id="rId23"/>
    <p:sldId id="286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 snapToObjects="1">
      <p:cViewPr varScale="1">
        <p:scale>
          <a:sx n="91" d="100"/>
          <a:sy n="91" d="100"/>
        </p:scale>
        <p:origin x="-16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E43EF-6FE7-7240-9615-CD8F43E309DB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52E6C-BFAC-044C-A163-486E49A8C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Wave damage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52E6C-BFAC-044C-A163-486E49A8C1C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38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Galveston</a:t>
            </a:r>
            <a:r>
              <a:rPr lang="en-US" baseline="0" dirty="0" smtClean="0"/>
              <a:t> Seawall: Gray engineering</a:t>
            </a:r>
          </a:p>
          <a:p>
            <a:r>
              <a:rPr lang="en-US" baseline="0" dirty="0" smtClean="0"/>
              <a:t>Does what it is supposed to</a:t>
            </a:r>
          </a:p>
          <a:p>
            <a:r>
              <a:rPr lang="en-US" baseline="0" dirty="0" smtClean="0"/>
              <a:t>Exacerbates erosion of beaches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Breakwaters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52E6C-BFAC-044C-A163-486E49A8C1C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D29E-19E1-D14D-9DD9-80EBACBCA5CD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57F7-F9D2-4F41-AFC8-B2644C3306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D29E-19E1-D14D-9DD9-80EBACBCA5CD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57F7-F9D2-4F41-AFC8-B2644C3306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D29E-19E1-D14D-9DD9-80EBACBCA5CD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57F7-F9D2-4F41-AFC8-B2644C3306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D29E-19E1-D14D-9DD9-80EBACBCA5CD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57F7-F9D2-4F41-AFC8-B2644C3306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D29E-19E1-D14D-9DD9-80EBACBCA5CD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57F7-F9D2-4F41-AFC8-B2644C3306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D29E-19E1-D14D-9DD9-80EBACBCA5CD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57F7-F9D2-4F41-AFC8-B2644C3306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D29E-19E1-D14D-9DD9-80EBACBCA5CD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57F7-F9D2-4F41-AFC8-B2644C3306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D29E-19E1-D14D-9DD9-80EBACBCA5CD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57F7-F9D2-4F41-AFC8-B2644C3306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D29E-19E1-D14D-9DD9-80EBACBCA5CD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57F7-F9D2-4F41-AFC8-B2644C3306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D29E-19E1-D14D-9DD9-80EBACBCA5CD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57F7-F9D2-4F41-AFC8-B2644C3306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AD29E-19E1-D14D-9DD9-80EBACBCA5CD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57F7-F9D2-4F41-AFC8-B2644C3306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AD29E-19E1-D14D-9DD9-80EBACBCA5CD}" type="datetimeFigureOut">
              <a:rPr lang="en-US" smtClean="0"/>
              <a:t>11/28/18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957F7-F9D2-4F41-AFC8-B2644C330685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JPG"/><Relationship Id="rId12" Type="http://schemas.openxmlformats.org/officeDocument/2006/relationships/image" Target="../media/image40.JPG"/><Relationship Id="rId13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Relationship Id="rId7" Type="http://schemas.openxmlformats.org/officeDocument/2006/relationships/image" Target="../media/image35.JPG"/><Relationship Id="rId8" Type="http://schemas.openxmlformats.org/officeDocument/2006/relationships/image" Target="../media/image36.JPG"/><Relationship Id="rId9" Type="http://schemas.openxmlformats.org/officeDocument/2006/relationships/image" Target="../media/image37.JPG"/><Relationship Id="rId10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png"/><Relationship Id="rId6" Type="http://schemas.openxmlformats.org/officeDocument/2006/relationships/image" Target="../media/image45.jpg"/><Relationship Id="rId7" Type="http://schemas.openxmlformats.org/officeDocument/2006/relationships/image" Target="../media/image46.jpg"/><Relationship Id="rId8" Type="http://schemas.openxmlformats.org/officeDocument/2006/relationships/image" Target="../media/image47.jpeg"/><Relationship Id="rId9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ezwjI-4CoFrago3XimRElg" TargetMode="External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ceprofs.civil.tamu.edu/jkaihat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18.jpg"/><Relationship Id="rId8" Type="http://schemas.openxmlformats.org/officeDocument/2006/relationships/image" Target="../media/image19.jpg"/><Relationship Id="rId9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Infrastructural and Community Resilience on the Coast: Lessons Learned from Recent Hurricanes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James M. Kaihatu</a:t>
            </a:r>
          </a:p>
          <a:p>
            <a:r>
              <a:rPr lang="en-US" dirty="0" err="1" smtClean="0"/>
              <a:t>Zachry</a:t>
            </a:r>
            <a:r>
              <a:rPr lang="en-US" dirty="0" smtClean="0"/>
              <a:t> Department of Civil Engineering</a:t>
            </a:r>
          </a:p>
          <a:p>
            <a:r>
              <a:rPr lang="en-US" dirty="0" smtClean="0"/>
              <a:t>Texas A&amp;M University</a:t>
            </a:r>
          </a:p>
          <a:p>
            <a:r>
              <a:rPr lang="en-US" dirty="0" smtClean="0"/>
              <a:t>College </a:t>
            </a:r>
            <a:r>
              <a:rPr lang="en-US" smtClean="0"/>
              <a:t>Station, TX</a:t>
            </a:r>
            <a:endParaRPr lang="en-US"/>
          </a:p>
        </p:txBody>
      </p:sp>
      <p:pic>
        <p:nvPicPr>
          <p:cNvPr id="4" name="Picture 3" descr="ind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0" y="4634041"/>
            <a:ext cx="2009517" cy="200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98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Hurricane Michael</a:t>
            </a:r>
            <a:endParaRPr lang="en-US" dirty="0"/>
          </a:p>
        </p:txBody>
      </p:sp>
      <p:pic>
        <p:nvPicPr>
          <p:cNvPr id="3" name="Picture 2" descr="2018-11-03 11.13.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9180" y="1818622"/>
            <a:ext cx="2715559" cy="2036669"/>
          </a:xfrm>
          <a:prstGeom prst="rect">
            <a:avLst/>
          </a:prstGeom>
        </p:spPr>
      </p:pic>
      <p:pic>
        <p:nvPicPr>
          <p:cNvPr id="5" name="Picture 4" descr="2018-11-06 11.59.2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804" y="1524001"/>
            <a:ext cx="4163608" cy="3122706"/>
          </a:xfrm>
          <a:prstGeom prst="rect">
            <a:avLst/>
          </a:prstGeom>
        </p:spPr>
      </p:pic>
      <p:pic>
        <p:nvPicPr>
          <p:cNvPr id="4" name="Picture 3" descr="2018-11-06 11.59.2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5" y="3780118"/>
            <a:ext cx="3287059" cy="2465294"/>
          </a:xfrm>
          <a:prstGeom prst="rect">
            <a:avLst/>
          </a:prstGeom>
        </p:spPr>
      </p:pic>
      <p:pic>
        <p:nvPicPr>
          <p:cNvPr id="6" name="Picture 5" descr="2018-11-06 12.32.1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18" y="4370293"/>
            <a:ext cx="3077882" cy="2308412"/>
          </a:xfrm>
          <a:prstGeom prst="rect">
            <a:avLst/>
          </a:prstGeom>
        </p:spPr>
      </p:pic>
      <p:pic>
        <p:nvPicPr>
          <p:cNvPr id="7" name="Picture 6" descr="large_f03a5815-859a-40c6-b9d0-4570229bbbb4-c4329366-0853-4d97-99fe-25dfd9732a5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882" y="2566148"/>
            <a:ext cx="2442882" cy="3257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1600200"/>
            <a:ext cx="163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Slab on grade beachfront?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185627"/>
            <a:ext cx="163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Wave Damage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2706" y="5363882"/>
            <a:ext cx="2007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Likely Surge Level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778000" y="5109882"/>
            <a:ext cx="508934" cy="25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05412" y="3595452"/>
            <a:ext cx="15389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Nearby House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5528236" y="3257177"/>
            <a:ext cx="747058" cy="298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15119" y="2246531"/>
            <a:ext cx="1113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Slightly </a:t>
            </a:r>
            <a:r>
              <a:rPr lang="en-US" dirty="0"/>
              <a:t>H</a:t>
            </a:r>
            <a:r>
              <a:rPr lang="en-US" dirty="0" smtClean="0"/>
              <a:t>igher Elevation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244353" y="2719294"/>
            <a:ext cx="687294" cy="5378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Left-Right Arrow 18"/>
          <p:cNvSpPr/>
          <p:nvPr/>
        </p:nvSpPr>
        <p:spPr>
          <a:xfrm rot="19049614">
            <a:off x="2314238" y="3505388"/>
            <a:ext cx="1250390" cy="40550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633882" y="5991412"/>
            <a:ext cx="2052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Failed </a:t>
            </a:r>
            <a:r>
              <a:rPr lang="en-US" dirty="0" err="1" smtClean="0"/>
              <a:t>Prestressed</a:t>
            </a:r>
            <a:r>
              <a:rPr lang="en-US" dirty="0" smtClean="0"/>
              <a:t> Concrete Piles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753412" y="5109882"/>
            <a:ext cx="582706" cy="8815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97939" y="6062257"/>
            <a:ext cx="23457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Watertight Modular Home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53413" y="1365819"/>
            <a:ext cx="2196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Mix of older structures (weaker codes) and new, stronger structures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4470" y="6271433"/>
            <a:ext cx="3287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Mix of types of construction (wood/concrete)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046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Michael</a:t>
            </a:r>
            <a:endParaRPr lang="en-US" dirty="0"/>
          </a:p>
        </p:txBody>
      </p:sp>
      <p:pic>
        <p:nvPicPr>
          <p:cNvPr id="8" name="Picture 7" descr="P1010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3" y="1398493"/>
            <a:ext cx="2166471" cy="1624853"/>
          </a:xfrm>
          <a:prstGeom prst="rect">
            <a:avLst/>
          </a:prstGeom>
        </p:spPr>
      </p:pic>
      <p:pic>
        <p:nvPicPr>
          <p:cNvPr id="9" name="Picture 8" descr="PB0700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06" y="1398493"/>
            <a:ext cx="2166471" cy="1624854"/>
          </a:xfrm>
          <a:prstGeom prst="rect">
            <a:avLst/>
          </a:prstGeom>
        </p:spPr>
      </p:pic>
      <p:pic>
        <p:nvPicPr>
          <p:cNvPr id="10" name="Picture 9" descr="PB07004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77" y="1398493"/>
            <a:ext cx="2166471" cy="1624854"/>
          </a:xfrm>
          <a:prstGeom prst="rect">
            <a:avLst/>
          </a:prstGeom>
        </p:spPr>
      </p:pic>
      <p:pic>
        <p:nvPicPr>
          <p:cNvPr id="11" name="Picture 10" descr="PB07010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48" y="1398493"/>
            <a:ext cx="2166471" cy="1624854"/>
          </a:xfrm>
          <a:prstGeom prst="rect">
            <a:avLst/>
          </a:prstGeom>
        </p:spPr>
      </p:pic>
      <p:pic>
        <p:nvPicPr>
          <p:cNvPr id="13" name="Picture 12" descr="PB07003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5" y="4648200"/>
            <a:ext cx="2166471" cy="16248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4235" y="6273053"/>
            <a:ext cx="216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Panama City Marina</a:t>
            </a:r>
            <a:endParaRPr lang="en-US" dirty="0"/>
          </a:p>
        </p:txBody>
      </p:sp>
      <p:pic>
        <p:nvPicPr>
          <p:cNvPr id="15" name="Picture 14" descr="PB07006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06" y="3023346"/>
            <a:ext cx="2166473" cy="1624853"/>
          </a:xfrm>
          <a:prstGeom prst="rect">
            <a:avLst/>
          </a:prstGeom>
        </p:spPr>
      </p:pic>
      <p:pic>
        <p:nvPicPr>
          <p:cNvPr id="16" name="Picture 15" descr="PB07007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728" y="4644466"/>
            <a:ext cx="2171449" cy="162858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60706" y="6273053"/>
            <a:ext cx="2166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St. Andrews Marina</a:t>
            </a:r>
            <a:endParaRPr lang="en-US" dirty="0"/>
          </a:p>
        </p:txBody>
      </p:sp>
      <p:pic>
        <p:nvPicPr>
          <p:cNvPr id="18" name="Picture 17" descr="PB070048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77" y="3023348"/>
            <a:ext cx="2166469" cy="1624852"/>
          </a:xfrm>
          <a:prstGeom prst="rect">
            <a:avLst/>
          </a:prstGeom>
        </p:spPr>
      </p:pic>
      <p:pic>
        <p:nvPicPr>
          <p:cNvPr id="19" name="Picture 18" descr="PB070047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81" y="4648203"/>
            <a:ext cx="2166467" cy="162485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12634" y="6273053"/>
            <a:ext cx="231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Laid Back Boat Marina</a:t>
            </a:r>
            <a:endParaRPr lang="en-US" dirty="0"/>
          </a:p>
        </p:txBody>
      </p:sp>
      <p:pic>
        <p:nvPicPr>
          <p:cNvPr id="21" name="Picture 20" descr="PB070112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512" y="3023346"/>
            <a:ext cx="2131607" cy="1598705"/>
          </a:xfrm>
          <a:prstGeom prst="rect">
            <a:avLst/>
          </a:prstGeom>
        </p:spPr>
      </p:pic>
      <p:pic>
        <p:nvPicPr>
          <p:cNvPr id="22" name="Picture 21" descr="PB070114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646" y="4622051"/>
            <a:ext cx="2151529" cy="161364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624917" y="6273053"/>
            <a:ext cx="2435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Marina Landing Harbor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27000" y="2100018"/>
            <a:ext cx="204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Boats racked against bridge by return current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111250" y="4902200"/>
            <a:ext cx="1060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Concrete piers and metal roof</a:t>
            </a:r>
            <a:endParaRPr lang="en-US" dirty="0"/>
          </a:p>
        </p:txBody>
      </p:sp>
      <p:pic>
        <p:nvPicPr>
          <p:cNvPr id="26" name="Picture 25" descr="P1010028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5" y="3023348"/>
            <a:ext cx="2161493" cy="162112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90550" y="3930650"/>
            <a:ext cx="158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Sheet metal roofing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584450" y="1498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 slips ok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487949" y="3975720"/>
            <a:ext cx="2039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Floating docks and concrete piers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92100" y="14986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Gulf</a:t>
            </a:r>
            <a:endParaRPr lang="en-US" dirty="0"/>
          </a:p>
        </p:txBody>
      </p:sp>
      <p:sp>
        <p:nvSpPr>
          <p:cNvPr id="31" name="Right Arrow 30"/>
          <p:cNvSpPr/>
          <p:nvPr/>
        </p:nvSpPr>
        <p:spPr>
          <a:xfrm>
            <a:off x="838200" y="1600200"/>
            <a:ext cx="622300" cy="2677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87949" y="4762500"/>
            <a:ext cx="1868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Several “rogue” ships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527181" y="1823017"/>
            <a:ext cx="1276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“rogue” ship with bad lines 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524500" y="2266950"/>
            <a:ext cx="3429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591050" y="3737573"/>
            <a:ext cx="1276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Wooden bollards and docks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029200" y="5657850"/>
            <a:ext cx="130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Heavy slip damage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143375" y="1498600"/>
            <a:ext cx="170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Fiberglass covered steel piles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728512" y="3930650"/>
            <a:ext cx="188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Vinyl piers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896100" y="4832350"/>
            <a:ext cx="1714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Many slips in good shape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563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1935"/>
            <a:ext cx="8229600" cy="544313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Residential Areas</a:t>
            </a:r>
          </a:p>
          <a:p>
            <a:pPr lvl="1"/>
            <a:r>
              <a:rPr lang="en-US" dirty="0" smtClean="0"/>
              <a:t>Elevation is key</a:t>
            </a:r>
          </a:p>
          <a:p>
            <a:pPr lvl="1"/>
            <a:r>
              <a:rPr lang="en-US" dirty="0" smtClean="0"/>
              <a:t>Concrete &gt;&gt; wood (but may not be enough?)</a:t>
            </a:r>
          </a:p>
          <a:p>
            <a:pPr lvl="1"/>
            <a:r>
              <a:rPr lang="en-US" dirty="0" smtClean="0"/>
              <a:t>Adaptation is key ingredient to resilience</a:t>
            </a:r>
          </a:p>
          <a:p>
            <a:pPr lvl="1"/>
            <a:r>
              <a:rPr lang="en-US" dirty="0" smtClean="0"/>
              <a:t>Uniform code enforcement and retrofitting of old structures essential</a:t>
            </a:r>
          </a:p>
          <a:p>
            <a:pPr lvl="1"/>
            <a:r>
              <a:rPr lang="en-US" dirty="0" smtClean="0"/>
              <a:t>More than a single type of failure for each storm</a:t>
            </a:r>
          </a:p>
          <a:p>
            <a:r>
              <a:rPr lang="en-US" dirty="0" smtClean="0"/>
              <a:t>Marinas</a:t>
            </a:r>
          </a:p>
          <a:p>
            <a:pPr lvl="1"/>
            <a:r>
              <a:rPr lang="en-US" dirty="0" smtClean="0"/>
              <a:t>Design for </a:t>
            </a:r>
            <a:r>
              <a:rPr lang="en-US" i="1" dirty="0" smtClean="0"/>
              <a:t>all</a:t>
            </a:r>
            <a:r>
              <a:rPr lang="en-US" dirty="0" smtClean="0"/>
              <a:t> phases of a storm</a:t>
            </a:r>
          </a:p>
          <a:p>
            <a:pPr lvl="1"/>
            <a:r>
              <a:rPr lang="en-US" dirty="0" smtClean="0"/>
              <a:t>Concrete &gt;&gt; wood</a:t>
            </a:r>
          </a:p>
          <a:p>
            <a:pPr lvl="1"/>
            <a:r>
              <a:rPr lang="en-US" dirty="0" smtClean="0"/>
              <a:t>Enforce requirements on lines</a:t>
            </a:r>
          </a:p>
          <a:p>
            <a:pPr lvl="1"/>
            <a:r>
              <a:rPr lang="en-US" dirty="0" smtClean="0"/>
              <a:t>Floating docks?</a:t>
            </a:r>
          </a:p>
          <a:p>
            <a:pPr lvl="1"/>
            <a:r>
              <a:rPr lang="en-US" dirty="0" smtClean="0"/>
              <a:t>As much geotechnical issue as structural (pile foundations)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073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Coastal Engineering Design for Resilience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Gray vs. Green Engineering</a:t>
            </a:r>
          </a:p>
          <a:p>
            <a:r>
              <a:rPr lang="en-US" dirty="0" smtClean="0"/>
              <a:t>Planned </a:t>
            </a:r>
            <a:r>
              <a:rPr lang="en-US" dirty="0" smtClean="0"/>
              <a:t>Communities for Coastal </a:t>
            </a:r>
            <a:r>
              <a:rPr lang="en-US" dirty="0"/>
              <a:t>R</a:t>
            </a:r>
            <a:r>
              <a:rPr lang="en-US" dirty="0" smtClean="0"/>
              <a:t>esilience</a:t>
            </a:r>
          </a:p>
          <a:p>
            <a:r>
              <a:rPr lang="en-US" dirty="0" smtClean="0"/>
              <a:t>Harbor and Marina Design for Resilience</a:t>
            </a:r>
          </a:p>
          <a:p>
            <a:r>
              <a:rPr lang="en-US" dirty="0" smtClean="0"/>
              <a:t>Probabilistic </a:t>
            </a:r>
            <a:r>
              <a:rPr lang="en-US" dirty="0"/>
              <a:t>D</a:t>
            </a:r>
            <a:r>
              <a:rPr lang="en-US" dirty="0" smtClean="0"/>
              <a:t>esign for Multi-Hazards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945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1909" y="98452"/>
            <a:ext cx="6447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Sources: Wikipedia, CBI-TAMUCC, Houston Chronicle, USACE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dirty="0" smtClean="0"/>
              <a:t>Traditional: Gray Engineering</a:t>
            </a:r>
            <a:endParaRPr lang="en-US" dirty="0"/>
          </a:p>
        </p:txBody>
      </p:sp>
      <p:pic>
        <p:nvPicPr>
          <p:cNvPr id="3" name="Picture 2" descr="920x9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0" y="1823509"/>
            <a:ext cx="3837620" cy="2557023"/>
          </a:xfrm>
          <a:prstGeom prst="rect">
            <a:avLst/>
          </a:prstGeom>
        </p:spPr>
      </p:pic>
      <p:pic>
        <p:nvPicPr>
          <p:cNvPr id="5" name="Picture 4" descr="break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270" y="1600200"/>
            <a:ext cx="3174583" cy="3280402"/>
          </a:xfrm>
          <a:prstGeom prst="rect">
            <a:avLst/>
          </a:prstGeom>
        </p:spPr>
      </p:pic>
      <p:pic>
        <p:nvPicPr>
          <p:cNvPr id="6" name="Picture 5" descr="Galveston-IkeDik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0" y="4110982"/>
            <a:ext cx="3795754" cy="2545388"/>
          </a:xfrm>
          <a:prstGeom prst="rect">
            <a:avLst/>
          </a:prstGeom>
        </p:spPr>
      </p:pic>
      <p:pic>
        <p:nvPicPr>
          <p:cNvPr id="7" name="Picture 6" descr="indianolabeach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562" y="4178902"/>
            <a:ext cx="3303291" cy="2477468"/>
          </a:xfrm>
          <a:prstGeom prst="rect">
            <a:avLst/>
          </a:prstGeom>
        </p:spPr>
      </p:pic>
      <p:pic>
        <p:nvPicPr>
          <p:cNvPr id="8" name="Picture 7" descr="galveston-fishin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823509"/>
            <a:ext cx="3657600" cy="2743200"/>
          </a:xfrm>
          <a:prstGeom prst="rect">
            <a:avLst/>
          </a:prstGeom>
        </p:spPr>
      </p:pic>
      <p:pic>
        <p:nvPicPr>
          <p:cNvPr id="9" name="Picture 4" descr="3-26-9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87" y="112059"/>
            <a:ext cx="7778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6120591"/>
            <a:ext cx="2704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Westchester, New York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12911" y="4379944"/>
            <a:ext cx="2569883" cy="373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Poorly designed groins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75765" y="2420471"/>
            <a:ext cx="2465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Breach in barrier island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719294" y="4753473"/>
            <a:ext cx="2193617" cy="4311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76706" y="2554941"/>
            <a:ext cx="478118" cy="597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9-15-9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87" y="112059"/>
            <a:ext cx="7778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359647" y="1329765"/>
            <a:ext cx="2017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Beach fill placed by USACE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330824" y="1823509"/>
            <a:ext cx="1314823" cy="152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95294" y="3167529"/>
            <a:ext cx="1827976" cy="373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Existing groins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719294" y="3346824"/>
            <a:ext cx="657412" cy="448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154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7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57200"/>
            <a:ext cx="8492565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“Green Engineering” </a:t>
            </a:r>
            <a:r>
              <a:rPr lang="mr-IN" dirty="0" smtClean="0"/>
              <a:t>–</a:t>
            </a:r>
            <a:r>
              <a:rPr lang="en-US" dirty="0" smtClean="0"/>
              <a:t> Use Natural Resources Available</a:t>
            </a:r>
            <a:endParaRPr lang="en-US" dirty="0"/>
          </a:p>
        </p:txBody>
      </p:sp>
      <p:pic>
        <p:nvPicPr>
          <p:cNvPr id="3" name="Picture 2" descr="beach-nourishment-shorel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27412"/>
            <a:ext cx="4041798" cy="2374056"/>
          </a:xfrm>
          <a:prstGeom prst="rect">
            <a:avLst/>
          </a:prstGeom>
        </p:spPr>
      </p:pic>
      <p:pic>
        <p:nvPicPr>
          <p:cNvPr id="4" name="Picture 3" descr="130726-mangroves-shorel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676" y="2046941"/>
            <a:ext cx="4918719" cy="2126154"/>
          </a:xfrm>
          <a:prstGeom prst="rect">
            <a:avLst/>
          </a:prstGeom>
        </p:spPr>
      </p:pic>
      <p:pic>
        <p:nvPicPr>
          <p:cNvPr id="5" name="Picture 4" descr="wc-t1-jsaarine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3" y="4015805"/>
            <a:ext cx="3907394" cy="2604929"/>
          </a:xfrm>
          <a:prstGeom prst="rect">
            <a:avLst/>
          </a:prstGeom>
        </p:spPr>
      </p:pic>
      <p:pic>
        <p:nvPicPr>
          <p:cNvPr id="6" name="Picture 5" descr="oyster-mcdill3-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33" y="3580980"/>
            <a:ext cx="4566767" cy="30397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0354" y="2074854"/>
            <a:ext cx="7089129" cy="403187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“The best nature based solution is one that already exists” </a:t>
            </a:r>
            <a:r>
              <a:rPr lang="mr-IN" sz="3200" dirty="0" smtClean="0"/>
              <a:t>–</a:t>
            </a:r>
            <a:r>
              <a:rPr lang="en-US" sz="3200" dirty="0" smtClean="0"/>
              <a:t> I. </a:t>
            </a:r>
            <a:r>
              <a:rPr lang="en-US" sz="3200" dirty="0" err="1" smtClean="0"/>
              <a:t>Losada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“Going green is difficult as there is little quantitative design information</a:t>
            </a:r>
            <a:r>
              <a:rPr lang="mr-IN" sz="3200" dirty="0" smtClean="0"/>
              <a:t>…</a:t>
            </a:r>
            <a:r>
              <a:rPr lang="en-US" sz="3200" dirty="0" smtClean="0"/>
              <a:t>” </a:t>
            </a:r>
            <a:r>
              <a:rPr lang="mr-IN" sz="3200" dirty="0" smtClean="0"/>
              <a:t>–</a:t>
            </a:r>
            <a:r>
              <a:rPr lang="en-US" sz="3200" dirty="0" smtClean="0"/>
              <a:t> R. </a:t>
            </a:r>
            <a:r>
              <a:rPr lang="en-US" sz="3200" dirty="0" err="1" smtClean="0"/>
              <a:t>Dalrymple</a:t>
            </a:r>
            <a:r>
              <a:rPr lang="en-US" sz="3200" dirty="0" smtClean="0"/>
              <a:t>, </a:t>
            </a:r>
            <a:r>
              <a:rPr lang="en-US" sz="3200" dirty="0" smtClean="0"/>
              <a:t>NAE</a:t>
            </a:r>
          </a:p>
          <a:p>
            <a:endParaRPr lang="en-US" sz="3200" dirty="0"/>
          </a:p>
          <a:p>
            <a:r>
              <a:rPr lang="en-US" sz="3200" dirty="0" smtClean="0"/>
              <a:t>Careful design and testing required!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37137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“Green Engineering” </a:t>
            </a:r>
            <a:r>
              <a:rPr lang="mr-IN" dirty="0" smtClean="0"/>
              <a:t>–</a:t>
            </a:r>
            <a:r>
              <a:rPr lang="en-US" dirty="0" smtClean="0"/>
              <a:t> Smaller Engineering Footprint</a:t>
            </a:r>
            <a:endParaRPr lang="en-US" dirty="0"/>
          </a:p>
        </p:txBody>
      </p:sp>
      <p:pic>
        <p:nvPicPr>
          <p:cNvPr id="3" name="Picture 2" descr="tencate-geotubes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5" y="2375646"/>
            <a:ext cx="4706471" cy="23308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736353"/>
            <a:ext cx="4563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Beach dunes enforced with sand filled “</a:t>
            </a:r>
            <a:r>
              <a:rPr lang="en-US" sz="2800" dirty="0" err="1" smtClean="0"/>
              <a:t>geotubes</a:t>
            </a:r>
            <a:r>
              <a:rPr lang="en-US" sz="2800" dirty="0" smtClean="0"/>
              <a:t>”</a:t>
            </a:r>
          </a:p>
        </p:txBody>
      </p:sp>
      <p:pic>
        <p:nvPicPr>
          <p:cNvPr id="5" name="Picture 4" descr="teaser_image_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657" y="2956081"/>
            <a:ext cx="4666343" cy="2365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1176" y="5413503"/>
            <a:ext cx="4362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Construction of dunes anchored by vegetation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31606" y="2408353"/>
            <a:ext cx="2529165" cy="923330"/>
          </a:xfrm>
          <a:prstGeom prst="rect">
            <a:avLst/>
          </a:prstGeom>
          <a:solidFill>
            <a:srgbClr val="E8BC4A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Careful testing required</a:t>
            </a:r>
            <a:r>
              <a:rPr lang="en-US" dirty="0" smtClean="0">
                <a:solidFill>
                  <a:srgbClr val="000000"/>
                </a:solidFill>
              </a:rPr>
              <a:t>! (some installations problematic for Ike)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63035" y="4106306"/>
            <a:ext cx="2330725" cy="1200329"/>
          </a:xfrm>
          <a:prstGeom prst="rect">
            <a:avLst/>
          </a:prstGeom>
          <a:solidFill>
            <a:srgbClr val="E8BC4A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Careful testing required</a:t>
            </a:r>
            <a:r>
              <a:rPr lang="en-US" dirty="0" smtClean="0">
                <a:solidFill>
                  <a:srgbClr val="000000"/>
                </a:solidFill>
              </a:rPr>
              <a:t>! (vulnerable to problems from incomplete analysis)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4234" y="6350323"/>
            <a:ext cx="4586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New Jersey Sea Grant, </a:t>
            </a:r>
            <a:r>
              <a:rPr lang="en-US" dirty="0" err="1" smtClean="0"/>
              <a:t>coastalcare.org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13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57200"/>
            <a:ext cx="841785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Planned Communities for Coastal Resilience </a:t>
            </a:r>
            <a:r>
              <a:rPr lang="mr-IN" dirty="0" smtClean="0"/>
              <a:t>–</a:t>
            </a:r>
            <a:r>
              <a:rPr lang="en-US" dirty="0" smtClean="0"/>
              <a:t> Mix of Gray and Green</a:t>
            </a:r>
            <a:endParaRPr lang="en-US" dirty="0"/>
          </a:p>
        </p:txBody>
      </p:sp>
      <p:pic>
        <p:nvPicPr>
          <p:cNvPr id="5" name="Picture 4" descr="pa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24" y="1882588"/>
            <a:ext cx="7841347" cy="4691530"/>
          </a:xfrm>
          <a:prstGeom prst="rect">
            <a:avLst/>
          </a:prstGeom>
        </p:spPr>
      </p:pic>
      <p:sp>
        <p:nvSpPr>
          <p:cNvPr id="6" name="Left-Right Arrow 5"/>
          <p:cNvSpPr/>
          <p:nvPr/>
        </p:nvSpPr>
        <p:spPr>
          <a:xfrm rot="1376831">
            <a:off x="4273176" y="3854824"/>
            <a:ext cx="2898589" cy="866588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08705" y="3099941"/>
            <a:ext cx="2286001" cy="923330"/>
          </a:xfrm>
          <a:prstGeom prst="rect">
            <a:avLst/>
          </a:prstGeom>
          <a:solidFill>
            <a:srgbClr val="E8BC4A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 Dune construction and vegetation for surge suppression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7942480">
            <a:off x="6924444" y="5495853"/>
            <a:ext cx="1972239" cy="2909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18932" y="4790513"/>
            <a:ext cx="2131068" cy="923330"/>
          </a:xfrm>
          <a:prstGeom prst="rect">
            <a:avLst/>
          </a:prstGeom>
          <a:solidFill>
            <a:srgbClr val="E8BC4A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Reefs or Submerged Structures for wave dissipation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350000" y="5252178"/>
            <a:ext cx="1344706" cy="3514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599766" y="1882588"/>
            <a:ext cx="762000" cy="2241177"/>
          </a:xfrm>
          <a:prstGeom prst="ellipse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831886">
            <a:off x="1711482" y="3874381"/>
            <a:ext cx="762000" cy="2673399"/>
          </a:xfrm>
          <a:prstGeom prst="ellipse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218932" y="2176611"/>
            <a:ext cx="2848243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Hardened structures for surge and wave protection </a:t>
            </a:r>
            <a:r>
              <a:rPr lang="mr-IN" dirty="0" smtClean="0">
                <a:solidFill>
                  <a:srgbClr val="000000"/>
                </a:solidFill>
              </a:rPr>
              <a:t>–</a:t>
            </a:r>
            <a:r>
              <a:rPr lang="en-US" dirty="0" smtClean="0">
                <a:solidFill>
                  <a:srgbClr val="000000"/>
                </a:solidFill>
              </a:rPr>
              <a:t> first line of defense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6" name="Straight Arrow Connector 15"/>
          <p:cNvCxnSpPr>
            <a:endCxn id="12" idx="6"/>
          </p:cNvCxnSpPr>
          <p:nvPr/>
        </p:nvCxnSpPr>
        <p:spPr>
          <a:xfrm flipH="1">
            <a:off x="3361766" y="2465294"/>
            <a:ext cx="857166" cy="5378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734235" y="2465294"/>
            <a:ext cx="1484697" cy="2492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987178" y="2032000"/>
            <a:ext cx="522942" cy="1938389"/>
          </a:xfrm>
          <a:prstGeom prst="ellipse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2360223">
            <a:off x="1230236" y="3739391"/>
            <a:ext cx="522942" cy="1938389"/>
          </a:xfrm>
          <a:prstGeom prst="ellipse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endCxn id="20" idx="7"/>
          </p:cNvCxnSpPr>
          <p:nvPr/>
        </p:nvCxnSpPr>
        <p:spPr>
          <a:xfrm flipH="1" flipV="1">
            <a:off x="2433537" y="2315870"/>
            <a:ext cx="1785395" cy="1494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121647" y="2465294"/>
            <a:ext cx="2097285" cy="16584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7234808">
            <a:off x="636494" y="3000892"/>
            <a:ext cx="1395506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Optimize for sheltering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8290" y="5903795"/>
            <a:ext cx="4445920" cy="646331"/>
          </a:xfrm>
          <a:prstGeom prst="rect">
            <a:avLst/>
          </a:prstGeom>
          <a:solidFill>
            <a:srgbClr val="E8BC4A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New materials need careful testing and analysis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148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20" grpId="0" animBg="1"/>
      <p:bldP spid="21" grpId="0" animBg="1"/>
      <p:bldP spid="26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Harbor and Marina Design for Resilience</a:t>
            </a:r>
            <a:endParaRPr lang="en-US" dirty="0"/>
          </a:p>
        </p:txBody>
      </p:sp>
      <p:pic>
        <p:nvPicPr>
          <p:cNvPr id="4" name="Picture 3" descr="portarans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27" y="2014241"/>
            <a:ext cx="5891276" cy="45925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6270" y="2346870"/>
            <a:ext cx="1772282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Reinforced Concrete piles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972411" y="2951331"/>
            <a:ext cx="1562957" cy="12077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61092" y="2223395"/>
            <a:ext cx="1632732" cy="646331"/>
          </a:xfrm>
          <a:prstGeom prst="rect">
            <a:avLst/>
          </a:prstGeom>
          <a:solidFill>
            <a:srgbClr val="E8BC4A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Floating concrete docks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135432" y="2839677"/>
            <a:ext cx="962894" cy="1528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46720" y="3263697"/>
            <a:ext cx="1625754" cy="923330"/>
          </a:xfrm>
          <a:prstGeom prst="rect">
            <a:avLst/>
          </a:prstGeom>
          <a:solidFill>
            <a:srgbClr val="E8BC4A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Improved Foundation Design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330481" y="4187027"/>
            <a:ext cx="837299" cy="1814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72474" y="5066302"/>
            <a:ext cx="2525852" cy="923330"/>
          </a:xfrm>
          <a:prstGeom prst="rect">
            <a:avLst/>
          </a:prstGeom>
          <a:solidFill>
            <a:srgbClr val="E8BC4A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Design for water levels, waves, and current speeds / direction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7780" y="6123787"/>
            <a:ext cx="4102764" cy="369332"/>
          </a:xfrm>
          <a:prstGeom prst="rect">
            <a:avLst/>
          </a:prstGeom>
          <a:solidFill>
            <a:srgbClr val="E8BC4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Careful testing and analysis required!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661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Probabilistic Design for </a:t>
            </a:r>
            <a:r>
              <a:rPr lang="en-US" dirty="0" err="1" smtClean="0"/>
              <a:t>Multihazards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4001" y="2797861"/>
            <a:ext cx="2525059" cy="177413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7883" y="2812803"/>
            <a:ext cx="18975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Single Hazard Condition as Input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3343833" y="2812803"/>
            <a:ext cx="2525059" cy="177413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94844" y="3145739"/>
            <a:ext cx="188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Design Procedure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6457577" y="2834593"/>
            <a:ext cx="2525059" cy="1774139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33882" y="3145739"/>
            <a:ext cx="2241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Resulting Design</a:t>
            </a:r>
            <a:endParaRPr lang="en-US" sz="2400" dirty="0"/>
          </a:p>
        </p:txBody>
      </p:sp>
      <p:cxnSp>
        <p:nvCxnSpPr>
          <p:cNvPr id="10" name="Straight Arrow Connector 9"/>
          <p:cNvCxnSpPr>
            <a:stCxn id="3" idx="3"/>
            <a:endCxn id="5" idx="1"/>
          </p:cNvCxnSpPr>
          <p:nvPr/>
        </p:nvCxnSpPr>
        <p:spPr>
          <a:xfrm>
            <a:off x="2779060" y="3684931"/>
            <a:ext cx="564773" cy="14942"/>
          </a:xfrm>
          <a:prstGeom prst="straightConnector1">
            <a:avLst/>
          </a:prstGeom>
          <a:ln w="57150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892804" y="3684931"/>
            <a:ext cx="564773" cy="14942"/>
          </a:xfrm>
          <a:prstGeom prst="straightConnector1">
            <a:avLst/>
          </a:prstGeom>
          <a:ln w="57150" cmpd="sng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79060" y="5020235"/>
            <a:ext cx="3678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Traditional Design Methodology</a:t>
            </a:r>
            <a:endParaRPr lang="en-US" sz="3600" dirty="0"/>
          </a:p>
        </p:txBody>
      </p:sp>
      <p:sp>
        <p:nvSpPr>
          <p:cNvPr id="13" name="Rectangle 12"/>
          <p:cNvSpPr/>
          <p:nvPr/>
        </p:nvSpPr>
        <p:spPr>
          <a:xfrm>
            <a:off x="119529" y="1942353"/>
            <a:ext cx="8863107" cy="47811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07" y="2253824"/>
            <a:ext cx="2998526" cy="37674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4001" y="6021294"/>
            <a:ext cx="3340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Range of Conditions within Design Life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94844" y="2958352"/>
            <a:ext cx="2274048" cy="165038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810000" y="3371671"/>
            <a:ext cx="1822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Run Design Methodology for Many Conditions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0731" y="1986650"/>
            <a:ext cx="2516069" cy="23181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731" y="4304826"/>
            <a:ext cx="2516069" cy="23148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10000" y="5393765"/>
            <a:ext cx="1667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Risk of Failure from Different Conditions over Design Life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5477432" y="4572000"/>
            <a:ext cx="693299" cy="13148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343833" y="3854824"/>
            <a:ext cx="251011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868892" y="3964784"/>
            <a:ext cx="251011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1986650"/>
            <a:ext cx="2886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Keen and </a:t>
            </a:r>
            <a:r>
              <a:rPr lang="en-US" sz="1400" dirty="0" err="1" smtClean="0">
                <a:solidFill>
                  <a:schemeClr val="bg1"/>
                </a:solidFill>
              </a:rPr>
              <a:t>Lynett</a:t>
            </a:r>
            <a:r>
              <a:rPr lang="en-US" sz="1400" dirty="0" smtClean="0">
                <a:solidFill>
                  <a:schemeClr val="bg1"/>
                </a:solidFill>
              </a:rPr>
              <a:t> (2018 ICCE)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994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 animBg="1"/>
      <p:bldP spid="17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Corpus Christi, TX</a:t>
            </a:r>
            <a:endParaRPr lang="en-US" dirty="0"/>
          </a:p>
        </p:txBody>
      </p:sp>
      <p:pic>
        <p:nvPicPr>
          <p:cNvPr id="2" name="Picture 1" descr="corp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412" y="1451734"/>
            <a:ext cx="6544235" cy="518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21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Resilience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25" y="2154662"/>
            <a:ext cx="7034315" cy="3687338"/>
          </a:xfrm>
          <a:prstGeom prst="rect">
            <a:avLst/>
          </a:prstGeom>
        </p:spPr>
      </p:pic>
      <p:sp>
        <p:nvSpPr>
          <p:cNvPr id="9" name="Up Arrow 8"/>
          <p:cNvSpPr/>
          <p:nvPr/>
        </p:nvSpPr>
        <p:spPr>
          <a:xfrm>
            <a:off x="2196353" y="4064000"/>
            <a:ext cx="552823" cy="1344706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87176" y="3615765"/>
            <a:ext cx="112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Hazard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3530" y="5911334"/>
            <a:ext cx="3212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Movement toward “Normal”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3556000" y="6394824"/>
            <a:ext cx="2061882" cy="254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 Arrow 12"/>
          <p:cNvSpPr/>
          <p:nvPr/>
        </p:nvSpPr>
        <p:spPr>
          <a:xfrm>
            <a:off x="3768165" y="4064000"/>
            <a:ext cx="552823" cy="1344706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>
            <a:off x="5139764" y="4064000"/>
            <a:ext cx="552823" cy="1344706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>
            <a:off x="6367929" y="4064000"/>
            <a:ext cx="552823" cy="1344706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556000" y="3615765"/>
            <a:ext cx="1045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Hazard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00706" y="3615765"/>
            <a:ext cx="1060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Hazard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25883" y="3615765"/>
            <a:ext cx="1060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Hazard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19395161">
            <a:off x="1502495" y="3529390"/>
            <a:ext cx="4933576" cy="9114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749176" y="2569882"/>
            <a:ext cx="1957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Storm Intensity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64517" y="2375646"/>
            <a:ext cx="1479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Sea Level Rise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9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 animBg="1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415" y="1418492"/>
            <a:ext cx="8962585" cy="543950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Bad news</a:t>
            </a:r>
          </a:p>
          <a:p>
            <a:pPr lvl="1"/>
            <a:r>
              <a:rPr lang="en-US" dirty="0" smtClean="0"/>
              <a:t>Hazards are increasing in intensity</a:t>
            </a:r>
          </a:p>
          <a:p>
            <a:pPr lvl="1"/>
            <a:r>
              <a:rPr lang="en-US" dirty="0" smtClean="0"/>
              <a:t>Hazards are complex, eludes “one size fits all” approach</a:t>
            </a:r>
          </a:p>
          <a:p>
            <a:pPr lvl="1"/>
            <a:r>
              <a:rPr lang="en-US" dirty="0" smtClean="0"/>
              <a:t>Sea level rise adds to design uncertainty over design life</a:t>
            </a:r>
          </a:p>
          <a:p>
            <a:r>
              <a:rPr lang="en-US" dirty="0" smtClean="0"/>
              <a:t>Good news</a:t>
            </a:r>
          </a:p>
          <a:p>
            <a:pPr lvl="1"/>
            <a:r>
              <a:rPr lang="en-US" dirty="0" smtClean="0"/>
              <a:t>Judicious mix of green and gray engineering </a:t>
            </a:r>
            <a:r>
              <a:rPr lang="en-US" dirty="0" smtClean="0"/>
              <a:t> / </a:t>
            </a:r>
            <a:r>
              <a:rPr lang="en-US" smtClean="0"/>
              <a:t>new materials can </a:t>
            </a:r>
            <a:r>
              <a:rPr lang="en-US" dirty="0" smtClean="0"/>
              <a:t>help</a:t>
            </a:r>
          </a:p>
          <a:p>
            <a:pPr lvl="2"/>
            <a:r>
              <a:rPr lang="en-US" dirty="0" smtClean="0"/>
              <a:t>Requires careful design and </a:t>
            </a:r>
            <a:r>
              <a:rPr lang="en-US" dirty="0" smtClean="0"/>
              <a:t>testing / analysis</a:t>
            </a:r>
            <a:endParaRPr lang="en-US" dirty="0" smtClean="0"/>
          </a:p>
          <a:p>
            <a:pPr lvl="1"/>
            <a:r>
              <a:rPr lang="en-US" dirty="0" smtClean="0"/>
              <a:t>More is known about hazards </a:t>
            </a:r>
            <a:r>
              <a:rPr lang="mr-IN" dirty="0" smtClean="0"/>
              <a:t>–</a:t>
            </a:r>
            <a:r>
              <a:rPr lang="en-US" dirty="0" smtClean="0"/>
              <a:t> can help in design</a:t>
            </a:r>
          </a:p>
          <a:p>
            <a:pPr lvl="1"/>
            <a:r>
              <a:rPr lang="en-US" dirty="0" smtClean="0"/>
              <a:t>Probabilistic design: Accounts for hazard type / variability</a:t>
            </a:r>
          </a:p>
          <a:p>
            <a:pPr lvl="2"/>
            <a:r>
              <a:rPr lang="en-US" dirty="0" smtClean="0"/>
              <a:t>Design to the hazard, not just the water level</a:t>
            </a:r>
          </a:p>
          <a:p>
            <a:r>
              <a:rPr lang="en-US" dirty="0" smtClean="0"/>
              <a:t>Caution</a:t>
            </a:r>
          </a:p>
          <a:p>
            <a:pPr lvl="1"/>
            <a:r>
              <a:rPr lang="en-US" dirty="0" smtClean="0"/>
              <a:t>Don’t just rebuild </a:t>
            </a:r>
            <a:r>
              <a:rPr lang="mr-IN" dirty="0" smtClean="0"/>
              <a:t>–</a:t>
            </a:r>
            <a:r>
              <a:rPr lang="en-US" dirty="0" smtClean="0"/>
              <a:t> adapt!</a:t>
            </a:r>
          </a:p>
          <a:p>
            <a:pPr lvl="1"/>
            <a:r>
              <a:rPr lang="en-US" dirty="0" smtClean="0"/>
              <a:t>Community involvement is key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0685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pic>
        <p:nvPicPr>
          <p:cNvPr id="21" name="Picture 20" descr="IMG_0210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61" y="1316318"/>
            <a:ext cx="2657012" cy="2590078"/>
          </a:xfrm>
          <a:prstGeom prst="rect">
            <a:avLst/>
          </a:prstGeom>
        </p:spPr>
      </p:pic>
      <p:pic>
        <p:nvPicPr>
          <p:cNvPr id="22" name="Picture 21" descr="DCP_287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12" y="1479175"/>
            <a:ext cx="3810002" cy="2540001"/>
          </a:xfrm>
          <a:prstGeom prst="rect">
            <a:avLst/>
          </a:prstGeom>
        </p:spPr>
      </p:pic>
      <p:pic>
        <p:nvPicPr>
          <p:cNvPr id="23" name="Picture 22" descr="DCP_29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12" y="4182034"/>
            <a:ext cx="3745009" cy="2496672"/>
          </a:xfrm>
          <a:prstGeom prst="rect">
            <a:avLst/>
          </a:prstGeom>
        </p:spPr>
      </p:pic>
      <p:pic>
        <p:nvPicPr>
          <p:cNvPr id="24" name="Picture 23" descr="IMG_0143 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824" y="4019177"/>
            <a:ext cx="2420469" cy="2838823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20245074">
            <a:off x="4159497" y="2737590"/>
            <a:ext cx="1678588" cy="6574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288118" y="2127019"/>
            <a:ext cx="1255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Adapt!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644588" y="1600200"/>
            <a:ext cx="106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Ike 2008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821495" y="2723492"/>
            <a:ext cx="1314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Post-Ike 2009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033059" y="4407647"/>
            <a:ext cx="1064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Ike 2008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469529" y="5946588"/>
            <a:ext cx="1512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Post-Ike2009</a:t>
            </a:r>
            <a:endParaRPr lang="en-US" dirty="0"/>
          </a:p>
        </p:txBody>
      </p:sp>
      <p:sp>
        <p:nvSpPr>
          <p:cNvPr id="31" name="Right Arrow 30"/>
          <p:cNvSpPr/>
          <p:nvPr/>
        </p:nvSpPr>
        <p:spPr>
          <a:xfrm rot="1399067">
            <a:off x="4288118" y="4930588"/>
            <a:ext cx="1475343" cy="59764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288118" y="5946588"/>
            <a:ext cx="1475343" cy="373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Adapt??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553882" y="4222981"/>
            <a:ext cx="1329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Scour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1135529" y="4592313"/>
            <a:ext cx="717177" cy="9359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170706" y="4407647"/>
            <a:ext cx="131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Mini-dune!!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6469529" y="5053978"/>
            <a:ext cx="283883" cy="5788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330824" y="3462156"/>
            <a:ext cx="137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Beachfront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6424706" y="3248012"/>
            <a:ext cx="1944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housing, further from shore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265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Information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2056" y="1600200"/>
            <a:ext cx="56550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James M. Kaihatu, Ph.D. </a:t>
            </a:r>
          </a:p>
          <a:p>
            <a:r>
              <a:rPr lang="en-US" sz="2400" dirty="0" smtClean="0"/>
              <a:t>Professor </a:t>
            </a:r>
            <a:endParaRPr lang="en-US" sz="2400" dirty="0"/>
          </a:p>
          <a:p>
            <a:r>
              <a:rPr lang="en-US" sz="2400" dirty="0" smtClean="0"/>
              <a:t>Associate Department Head for Research</a:t>
            </a:r>
          </a:p>
          <a:p>
            <a:r>
              <a:rPr lang="en-US" sz="2400" dirty="0" err="1" smtClean="0"/>
              <a:t>Zachry</a:t>
            </a:r>
            <a:r>
              <a:rPr lang="en-US" sz="2400" dirty="0" smtClean="0"/>
              <a:t> Department of Civil Engineering</a:t>
            </a:r>
          </a:p>
          <a:p>
            <a:r>
              <a:rPr lang="en-US" sz="2400" dirty="0" smtClean="0"/>
              <a:t>Texas A&amp;M University</a:t>
            </a:r>
          </a:p>
          <a:p>
            <a:r>
              <a:rPr lang="en-US" sz="2400" dirty="0" smtClean="0"/>
              <a:t>3136 TAMU</a:t>
            </a:r>
          </a:p>
          <a:p>
            <a:r>
              <a:rPr lang="en-US" sz="2400" dirty="0" smtClean="0"/>
              <a:t>College Station, TX 77843-3136</a:t>
            </a:r>
          </a:p>
          <a:p>
            <a:r>
              <a:rPr lang="en-US" sz="2400" dirty="0" smtClean="0"/>
              <a:t>979-862-3511 / 979-845-1353</a:t>
            </a:r>
          </a:p>
          <a:p>
            <a:r>
              <a:rPr lang="en-US" sz="2400" dirty="0" err="1" smtClean="0"/>
              <a:t>jkaihatu@tamu.edu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07009" y="5415221"/>
            <a:ext cx="6977490" cy="1200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Web:</a:t>
            </a:r>
            <a:r>
              <a:rPr lang="en-US" sz="2400" dirty="0" smtClean="0"/>
              <a:t> </a:t>
            </a:r>
            <a:r>
              <a:rPr lang="en-US" sz="2400" dirty="0" smtClean="0">
                <a:hlinkClick r:id="rId2"/>
              </a:rPr>
              <a:t>https://ceprofs.civil.tamu.edu/jkaihatu</a:t>
            </a:r>
            <a:endParaRPr lang="en-US" sz="2400" dirty="0" smtClean="0"/>
          </a:p>
          <a:p>
            <a:r>
              <a:rPr lang="en-US" sz="2400" dirty="0" smtClean="0">
                <a:solidFill>
                  <a:srgbClr val="000000"/>
                </a:solidFill>
              </a:rPr>
              <a:t>Twitter: @</a:t>
            </a:r>
            <a:r>
              <a:rPr lang="en-US" sz="2400" dirty="0" err="1" smtClean="0">
                <a:solidFill>
                  <a:srgbClr val="000000"/>
                </a:solidFill>
              </a:rPr>
              <a:t>TAMU_Coastal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YouTube:</a:t>
            </a:r>
            <a:r>
              <a:rPr lang="en-US" sz="2400" dirty="0" smtClean="0"/>
              <a:t> </a:t>
            </a:r>
            <a:r>
              <a:rPr lang="en-US" sz="2400" dirty="0" smtClean="0">
                <a:hlinkClick r:id="rId3"/>
              </a:rPr>
              <a:t>James Kaihatu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(link, or enter in search field)</a:t>
            </a:r>
            <a:endParaRPr lang="en-US" sz="2400" dirty="0"/>
          </a:p>
        </p:txBody>
      </p:sp>
      <p:pic>
        <p:nvPicPr>
          <p:cNvPr id="7" name="Picture 6" descr="019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33" y="1865378"/>
            <a:ext cx="1902332" cy="222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89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Historical Storms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8616186"/>
              </p:ext>
            </p:extLst>
          </p:nvPr>
        </p:nvGraphicFramePr>
        <p:xfrm>
          <a:off x="1475913" y="1600200"/>
          <a:ext cx="6172200" cy="4246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Storm</a:t>
                      </a:r>
                      <a:r>
                        <a:rPr lang="en-US" baseline="0" dirty="0" smtClean="0"/>
                        <a:t>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Category at</a:t>
                      </a:r>
                      <a:r>
                        <a:rPr lang="en-US" baseline="0" dirty="0" smtClean="0"/>
                        <a:t> Landfall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Hurricane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Florida Keys Hurricane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Carla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1967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Beulah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Celia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TS Amelia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Allen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Bret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Harvey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3-5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516975" y="6392193"/>
            <a:ext cx="2169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12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Hazard: Storm Intensity</a:t>
            </a:r>
            <a:endParaRPr lang="en-US" dirty="0"/>
          </a:p>
        </p:txBody>
      </p:sp>
      <p:pic>
        <p:nvPicPr>
          <p:cNvPr id="3" name="Picture 2" descr="Figure-2.23-h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441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42000" y="6305176"/>
            <a:ext cx="28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Kossin</a:t>
            </a:r>
            <a:r>
              <a:rPr lang="en-US" dirty="0" smtClean="0"/>
              <a:t> et al., GRL v. 34,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824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Hazard: Sea Level Rise</a:t>
            </a:r>
            <a:endParaRPr lang="en-US" dirty="0"/>
          </a:p>
        </p:txBody>
      </p:sp>
      <p:pic>
        <p:nvPicPr>
          <p:cNvPr id="3" name="Picture 2" descr="sea-level-rise-grand-isle-chart-fono-e22ee76abfbcfbf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528" y="1361141"/>
            <a:ext cx="577712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54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Adaptability to Increasing Hazard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3" y="1724698"/>
            <a:ext cx="3030678" cy="17715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2227729"/>
            <a:ext cx="2346937" cy="3129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3" y="4471209"/>
            <a:ext cx="3030678" cy="1771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882" y="4355827"/>
            <a:ext cx="2643819" cy="18869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693" y="3600843"/>
            <a:ext cx="3030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Mexico Beach, January 2016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72475" y="1724698"/>
            <a:ext cx="3251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Mexico Beach, November 2018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6256703"/>
            <a:ext cx="2557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Rebuild?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89065" y="6256703"/>
            <a:ext cx="219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Or adapt?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3" idx="3"/>
          </p:cNvCxnSpPr>
          <p:nvPr/>
        </p:nvCxnSpPr>
        <p:spPr>
          <a:xfrm>
            <a:off x="3250371" y="2610467"/>
            <a:ext cx="559630" cy="418149"/>
          </a:xfrm>
          <a:prstGeom prst="straightConnector1">
            <a:avLst/>
          </a:prstGeom>
          <a:ln w="38100" cmpd="sng">
            <a:solidFill>
              <a:srgbClr val="5B9BD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190932" y="3970175"/>
            <a:ext cx="1619069" cy="501034"/>
          </a:xfrm>
          <a:prstGeom prst="straightConnector1">
            <a:avLst/>
          </a:prstGeom>
          <a:ln w="38100" cmpd="sng">
            <a:solidFill>
              <a:srgbClr val="5B9BD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6" idx="0"/>
          </p:cNvCxnSpPr>
          <p:nvPr/>
        </p:nvCxnSpPr>
        <p:spPr>
          <a:xfrm>
            <a:off x="6156938" y="3496235"/>
            <a:ext cx="1544854" cy="859592"/>
          </a:xfrm>
          <a:prstGeom prst="straightConnector1">
            <a:avLst/>
          </a:prstGeom>
          <a:ln w="38100" cmpd="sng">
            <a:solidFill>
              <a:srgbClr val="5B9BD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72475" y="6096000"/>
            <a:ext cx="220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Aftermath of Hurricane Michael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473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Ike</a:t>
            </a:r>
            <a:endParaRPr lang="en-US" dirty="0"/>
          </a:p>
        </p:txBody>
      </p:sp>
      <p:pic>
        <p:nvPicPr>
          <p:cNvPr id="3" name="Picture 2" descr="DCP_29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8" y="1763057"/>
            <a:ext cx="3563471" cy="2375647"/>
          </a:xfrm>
          <a:prstGeom prst="rect">
            <a:avLst/>
          </a:prstGeom>
        </p:spPr>
      </p:pic>
      <p:pic>
        <p:nvPicPr>
          <p:cNvPr id="4" name="Picture 3" descr="DCP_29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8" y="4138705"/>
            <a:ext cx="3563471" cy="2303930"/>
          </a:xfrm>
          <a:prstGeom prst="rect">
            <a:avLst/>
          </a:prstGeom>
        </p:spPr>
      </p:pic>
      <p:pic>
        <p:nvPicPr>
          <p:cNvPr id="5" name="Picture 4" descr="DSCN12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92" y="4138704"/>
            <a:ext cx="3563471" cy="2303930"/>
          </a:xfrm>
          <a:prstGeom prst="rect">
            <a:avLst/>
          </a:prstGeom>
        </p:spPr>
      </p:pic>
      <p:pic>
        <p:nvPicPr>
          <p:cNvPr id="6" name="Picture 5" descr="DCP_289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92" y="1763057"/>
            <a:ext cx="3563471" cy="2375647"/>
          </a:xfrm>
          <a:prstGeom prst="rect">
            <a:avLst/>
          </a:prstGeom>
        </p:spPr>
      </p:pic>
      <p:pic>
        <p:nvPicPr>
          <p:cNvPr id="8" name="Picture 7" descr="273906main_NOAA-Hurr-wind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8" y="92170"/>
            <a:ext cx="1344706" cy="1508030"/>
          </a:xfrm>
          <a:prstGeom prst="rect">
            <a:avLst/>
          </a:prstGeom>
        </p:spPr>
      </p:pic>
      <p:pic>
        <p:nvPicPr>
          <p:cNvPr id="9" name="Picture 8" descr="273906main_NOAA-Hurr-wind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57" y="92170"/>
            <a:ext cx="1344706" cy="1508030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endCxn id="3" idx="0"/>
          </p:cNvCxnSpPr>
          <p:nvPr/>
        </p:nvCxnSpPr>
        <p:spPr>
          <a:xfrm>
            <a:off x="657412" y="1090706"/>
            <a:ext cx="1348442" cy="6723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7200" y="6442635"/>
            <a:ext cx="294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West of Landfall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633882" y="926353"/>
            <a:ext cx="1583765" cy="8367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77647" y="6473726"/>
            <a:ext cx="280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East of Landfall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4777" y="2046941"/>
            <a:ext cx="2008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Foundation Failure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4118" y="5025775"/>
            <a:ext cx="1548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Severe Road Damage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25826" y="2823882"/>
            <a:ext cx="1580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Intermittent Structural Damage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498353" y="3466353"/>
            <a:ext cx="2405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Evidence of High Surge and Wave Damage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81916" y="5782235"/>
            <a:ext cx="2046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Functional Road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07394" y="2828500"/>
            <a:ext cx="14026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Same storm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</a:t>
            </a:r>
            <a:r>
              <a:rPr lang="en-US" dirty="0" smtClean="0"/>
              <a:t>ifferent damage types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Different design criteria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05067" y="115781"/>
            <a:ext cx="460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 for Wind Field Figure: NOAA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Ike</a:t>
            </a:r>
            <a:endParaRPr lang="en-US" dirty="0"/>
          </a:p>
        </p:txBody>
      </p:sp>
      <p:pic>
        <p:nvPicPr>
          <p:cNvPr id="3" name="Picture 2" descr="6Oct08ClearLakeMarina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4349"/>
            <a:ext cx="1893794" cy="2525059"/>
          </a:xfrm>
          <a:prstGeom prst="rect">
            <a:avLst/>
          </a:prstGeom>
        </p:spPr>
      </p:pic>
      <p:pic>
        <p:nvPicPr>
          <p:cNvPr id="4" name="Picture 3" descr="6Oct08ClearLakeMarina_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59408"/>
            <a:ext cx="1893795" cy="2525059"/>
          </a:xfrm>
          <a:prstGeom prst="rect">
            <a:avLst/>
          </a:prstGeom>
        </p:spPr>
      </p:pic>
      <p:pic>
        <p:nvPicPr>
          <p:cNvPr id="6" name="Picture 5" descr="DCP_277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8" y="1389528"/>
            <a:ext cx="2629649" cy="1753099"/>
          </a:xfrm>
          <a:prstGeom prst="rect">
            <a:avLst/>
          </a:prstGeom>
        </p:spPr>
      </p:pic>
      <p:pic>
        <p:nvPicPr>
          <p:cNvPr id="7" name="Picture 6" descr="DCP_278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8" y="3092822"/>
            <a:ext cx="2629649" cy="1703294"/>
          </a:xfrm>
          <a:prstGeom prst="rect">
            <a:avLst/>
          </a:prstGeom>
        </p:spPr>
      </p:pic>
      <p:pic>
        <p:nvPicPr>
          <p:cNvPr id="8" name="Picture 7" descr="IMG_139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7" y="4796116"/>
            <a:ext cx="2629649" cy="17032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6499410"/>
            <a:ext cx="1893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Clear Lake Marina</a:t>
            </a:r>
            <a:endParaRPr lang="en-US" dirty="0"/>
          </a:p>
        </p:txBody>
      </p:sp>
      <p:pic>
        <p:nvPicPr>
          <p:cNvPr id="10" name="Picture 9" descr="DCP_288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527" y="1389528"/>
            <a:ext cx="2629649" cy="1673414"/>
          </a:xfrm>
          <a:prstGeom prst="rect">
            <a:avLst/>
          </a:prstGeom>
        </p:spPr>
      </p:pic>
      <p:pic>
        <p:nvPicPr>
          <p:cNvPr id="11" name="Picture 10" descr="DCP_2889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526" y="3062942"/>
            <a:ext cx="2629649" cy="1733174"/>
          </a:xfrm>
          <a:prstGeom prst="rect">
            <a:avLst/>
          </a:prstGeom>
        </p:spPr>
      </p:pic>
      <p:pic>
        <p:nvPicPr>
          <p:cNvPr id="12" name="Picture 11" descr="DCP_289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528" y="4796116"/>
            <a:ext cx="2629648" cy="16475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7998" y="6499410"/>
            <a:ext cx="262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Galveston Boat Basin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15528" y="6499410"/>
            <a:ext cx="247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Bolivar Boat Basin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" y="1600200"/>
            <a:ext cx="1111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Floating Docks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1" y="5838136"/>
            <a:ext cx="1893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Metal Roof with Wooden Trusses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91882" y="4796116"/>
            <a:ext cx="657412" cy="10420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91882" y="2246531"/>
            <a:ext cx="478118" cy="10554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047998" y="5797300"/>
            <a:ext cx="2271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Metal Roof with Metal Rafters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391647" y="1435843"/>
            <a:ext cx="2151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 Slip Damage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675529" y="1805175"/>
            <a:ext cx="328706" cy="7348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675529" y="4213412"/>
            <a:ext cx="1643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Boat Damage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4168588" y="3959408"/>
            <a:ext cx="597647" cy="254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526118" y="5080000"/>
            <a:ext cx="373529" cy="866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768353" y="2246531"/>
            <a:ext cx="1703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Metal Roof with Wooden Rafters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7186706" y="1600200"/>
            <a:ext cx="836706" cy="7605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290234" y="3567081"/>
            <a:ext cx="1987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Widespread Damage to Slips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6215528" y="5823194"/>
            <a:ext cx="1344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Missing Roof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6663765" y="5438588"/>
            <a:ext cx="1001059" cy="3995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275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Hurricane Harvey</a:t>
            </a:r>
            <a:endParaRPr lang="en-US" dirty="0"/>
          </a:p>
        </p:txBody>
      </p:sp>
      <p:pic>
        <p:nvPicPr>
          <p:cNvPr id="3" name="Picture 2" descr="1504022352-sshow_corpus_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647" y="1758659"/>
            <a:ext cx="3827153" cy="2553258"/>
          </a:xfrm>
          <a:prstGeom prst="rect">
            <a:avLst/>
          </a:prstGeom>
        </p:spPr>
      </p:pic>
      <p:pic>
        <p:nvPicPr>
          <p:cNvPr id="4" name="Picture 3" descr="1504022340-sshow_corpus_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76" y="1600200"/>
            <a:ext cx="4859647" cy="3239765"/>
          </a:xfrm>
          <a:prstGeom prst="rect">
            <a:avLst/>
          </a:prstGeom>
        </p:spPr>
      </p:pic>
      <p:pic>
        <p:nvPicPr>
          <p:cNvPr id="5" name="Picture 4" descr="1504022655-Harve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76" y="3788566"/>
            <a:ext cx="4402447" cy="2934964"/>
          </a:xfrm>
          <a:prstGeom prst="rect">
            <a:avLst/>
          </a:prstGeom>
        </p:spPr>
      </p:pic>
      <p:pic>
        <p:nvPicPr>
          <p:cNvPr id="6" name="Picture 5" descr="1504022375-sshow_corpus_0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647" y="4004236"/>
            <a:ext cx="4078941" cy="2719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9176" y="181438"/>
            <a:ext cx="2763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dallasnews.com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80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2006</TotalTime>
  <Words>920</Words>
  <Application>Microsoft Macintosh PowerPoint</Application>
  <PresentationFormat>On-screen Show (4:3)</PresentationFormat>
  <Paragraphs>213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Twilight</vt:lpstr>
      <vt:lpstr>Infrastructural and Community Resilience on the Coast: Lessons Learned from Recent Hurricanes</vt:lpstr>
      <vt:lpstr>Corpus Christi, TX</vt:lpstr>
      <vt:lpstr>Historical Storms</vt:lpstr>
      <vt:lpstr>Hazard: Storm Intensity</vt:lpstr>
      <vt:lpstr>Hazard: Sea Level Rise</vt:lpstr>
      <vt:lpstr>Adaptability to Increasing Hazard</vt:lpstr>
      <vt:lpstr>Hurricane Ike</vt:lpstr>
      <vt:lpstr>Hurricane Ike</vt:lpstr>
      <vt:lpstr>Hurricane Harvey</vt:lpstr>
      <vt:lpstr>Hurricane Michael</vt:lpstr>
      <vt:lpstr>Hurricane Michael</vt:lpstr>
      <vt:lpstr>Lessons Learned</vt:lpstr>
      <vt:lpstr>Coastal Engineering Design for Resilience</vt:lpstr>
      <vt:lpstr>Traditional: Gray Engineering</vt:lpstr>
      <vt:lpstr>“Green Engineering” – Use Natural Resources Available</vt:lpstr>
      <vt:lpstr>“Green Engineering” – Smaller Engineering Footprint</vt:lpstr>
      <vt:lpstr>Planned Communities for Coastal Resilience – Mix of Gray and Green</vt:lpstr>
      <vt:lpstr>Harbor and Marina Design for Resilience</vt:lpstr>
      <vt:lpstr>Probabilistic Design for Multihazards</vt:lpstr>
      <vt:lpstr>Community Resilience </vt:lpstr>
      <vt:lpstr>Final Thoughts</vt:lpstr>
      <vt:lpstr>Thanks!</vt:lpstr>
      <vt:lpstr>Further Information</vt:lpstr>
    </vt:vector>
  </TitlesOfParts>
  <Company>Texas A&amp;M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Kaihatu</dc:creator>
  <cp:lastModifiedBy>James Kaihatu</cp:lastModifiedBy>
  <cp:revision>112</cp:revision>
  <dcterms:created xsi:type="dcterms:W3CDTF">2018-11-25T13:46:27Z</dcterms:created>
  <dcterms:modified xsi:type="dcterms:W3CDTF">2018-11-28T17:30:26Z</dcterms:modified>
</cp:coreProperties>
</file>