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0" r:id="rId2"/>
    <p:sldId id="283" r:id="rId3"/>
    <p:sldId id="287" r:id="rId4"/>
    <p:sldId id="284" r:id="rId5"/>
    <p:sldId id="286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281" r:id="rId18"/>
    <p:sldId id="278" r:id="rId19"/>
    <p:sldId id="288" r:id="rId20"/>
    <p:sldId id="282" r:id="rId21"/>
  </p:sldIdLst>
  <p:sldSz cx="32918400" cy="21945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700"/>
    <a:srgbClr val="605B5B"/>
    <a:srgbClr val="2075AF"/>
    <a:srgbClr val="514D4D"/>
    <a:srgbClr val="2480B8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95"/>
    <p:restoredTop sz="84797" autoAdjust="0"/>
  </p:normalViewPr>
  <p:slideViewPr>
    <p:cSldViewPr snapToGrid="0" snapToObjects="1">
      <p:cViewPr varScale="1">
        <p:scale>
          <a:sx n="31" d="100"/>
          <a:sy n="31" d="100"/>
        </p:scale>
        <p:origin x="21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5C974-5543-F94F-B8D0-E19969349ED2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F3551-1229-324C-85A9-EED1C5D7C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1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SYSTEM campus to support the State of TX.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86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6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81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</a:t>
            </a:r>
            <a:r>
              <a:rPr lang="en-US" baseline="0" dirty="0" smtClean="0"/>
              <a:t> ties to UF with the wind tunnel,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1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seat</a:t>
            </a:r>
            <a:r>
              <a:rPr lang="en-US" baseline="0" dirty="0" smtClean="0"/>
              <a:t> up to 120 people, 3 rooms, AV, live </a:t>
            </a:r>
            <a:r>
              <a:rPr lang="en-US" baseline="0" dirty="0" err="1" smtClean="0"/>
              <a:t>webstreaming</a:t>
            </a:r>
            <a:r>
              <a:rPr lang="en-US" baseline="0" dirty="0" smtClean="0"/>
              <a:t>, etc.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5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89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Awareness is important – you are getting that from me now. But what about the</a:t>
            </a:r>
            <a:r>
              <a:rPr lang="en-US" baseline="0" dirty="0" smtClean="0"/>
              <a:t> money?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5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42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9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8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2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1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F3551-1229-324C-85A9-EED1C5D7C7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2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FEDF3D-7218-D948-9CD6-2CD05DFF00B5}"/>
              </a:ext>
            </a:extLst>
          </p:cNvPr>
          <p:cNvSpPr/>
          <p:nvPr userDrawn="1"/>
        </p:nvSpPr>
        <p:spPr>
          <a:xfrm>
            <a:off x="0" y="2196298"/>
            <a:ext cx="32918400" cy="919031"/>
          </a:xfrm>
          <a:prstGeom prst="rect">
            <a:avLst/>
          </a:prstGeom>
          <a:solidFill>
            <a:srgbClr val="60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7D98C-0A10-BD41-9DC1-0976071B08C0}"/>
              </a:ext>
            </a:extLst>
          </p:cNvPr>
          <p:cNvSpPr/>
          <p:nvPr userDrawn="1"/>
        </p:nvSpPr>
        <p:spPr>
          <a:xfrm>
            <a:off x="0" y="1916774"/>
            <a:ext cx="32918400" cy="919031"/>
          </a:xfrm>
          <a:prstGeom prst="rect">
            <a:avLst/>
          </a:prstGeom>
          <a:solidFill>
            <a:srgbClr val="248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6235" y="3820695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01B63D-A55C-984F-BF9A-DDE242EF5059}"/>
              </a:ext>
            </a:extLst>
          </p:cNvPr>
          <p:cNvSpPr/>
          <p:nvPr userDrawn="1"/>
        </p:nvSpPr>
        <p:spPr>
          <a:xfrm>
            <a:off x="0" y="1"/>
            <a:ext cx="32918400" cy="267101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9350" y="1"/>
            <a:ext cx="19995282" cy="267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63F866-7FE4-F940-816E-2EB0B8B8A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7474" y="769854"/>
            <a:ext cx="10353739" cy="12330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89BE55-0349-F143-863D-24506F493FC7}"/>
              </a:ext>
            </a:extLst>
          </p:cNvPr>
          <p:cNvSpPr/>
          <p:nvPr userDrawn="1"/>
        </p:nvSpPr>
        <p:spPr>
          <a:xfrm>
            <a:off x="0" y="20453685"/>
            <a:ext cx="25266316" cy="151399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CBAE1A-E46C-934F-8365-572A1269F1DB}"/>
              </a:ext>
            </a:extLst>
          </p:cNvPr>
          <p:cNvSpPr/>
          <p:nvPr userDrawn="1"/>
        </p:nvSpPr>
        <p:spPr>
          <a:xfrm>
            <a:off x="23043554" y="20446729"/>
            <a:ext cx="1000581" cy="1520949"/>
          </a:xfrm>
          <a:prstGeom prst="rect">
            <a:avLst/>
          </a:prstGeom>
          <a:solidFill>
            <a:srgbClr val="248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DAD8DB-8D2C-F449-A207-DF8274756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076" y="20624195"/>
            <a:ext cx="7978808" cy="11043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FE5A8F-DA0E-BF46-A9DD-7774A78F8E94}"/>
              </a:ext>
            </a:extLst>
          </p:cNvPr>
          <p:cNvSpPr/>
          <p:nvPr userDrawn="1"/>
        </p:nvSpPr>
        <p:spPr>
          <a:xfrm>
            <a:off x="23418738" y="20446729"/>
            <a:ext cx="9499662" cy="1520949"/>
          </a:xfrm>
          <a:prstGeom prst="rect">
            <a:avLst/>
          </a:prstGeom>
          <a:solidFill>
            <a:srgbClr val="60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0745F6-75BC-2C49-9B91-CAA692F540A3}"/>
              </a:ext>
            </a:extLst>
          </p:cNvPr>
          <p:cNvSpPr txBox="1"/>
          <p:nvPr userDrawn="1"/>
        </p:nvSpPr>
        <p:spPr>
          <a:xfrm>
            <a:off x="23838195" y="20843683"/>
            <a:ext cx="873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Cost, Less Time, Longer Life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2EC9F4-BCA9-FD4C-B3BA-A380A4410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510" y="20766838"/>
            <a:ext cx="4836593" cy="93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9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2B78C0-9476-2F43-90AC-B13D7FF67433}"/>
              </a:ext>
            </a:extLst>
          </p:cNvPr>
          <p:cNvSpPr/>
          <p:nvPr/>
        </p:nvSpPr>
        <p:spPr>
          <a:xfrm>
            <a:off x="0" y="599090"/>
            <a:ext cx="32918400" cy="19864551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BBE5A-AB5E-B940-8DF8-579E2DCA9404}"/>
              </a:ext>
            </a:extLst>
          </p:cNvPr>
          <p:cNvSpPr txBox="1"/>
          <p:nvPr/>
        </p:nvSpPr>
        <p:spPr>
          <a:xfrm>
            <a:off x="7010828" y="16761890"/>
            <a:ext cx="19920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solidFill>
                  <a:schemeClr val="bg1"/>
                </a:solidFill>
              </a:rPr>
              <a:t>Zachary Grasley</a:t>
            </a:r>
          </a:p>
          <a:p>
            <a:pPr algn="ctr"/>
            <a:r>
              <a:rPr lang="en-US" sz="7200" i="1" dirty="0" smtClean="0">
                <a:solidFill>
                  <a:schemeClr val="bg1"/>
                </a:solidFill>
              </a:rPr>
              <a:t>November 29, </a:t>
            </a:r>
            <a:r>
              <a:rPr lang="en-US" sz="7200" i="1" dirty="0">
                <a:solidFill>
                  <a:schemeClr val="bg1"/>
                </a:solidFill>
              </a:rPr>
              <a:t>2018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6F5AA0-9FCA-8D46-B142-40F77B542BB9}"/>
              </a:ext>
            </a:extLst>
          </p:cNvPr>
          <p:cNvCxnSpPr>
            <a:cxnSpLocks/>
          </p:cNvCxnSpPr>
          <p:nvPr/>
        </p:nvCxnSpPr>
        <p:spPr>
          <a:xfrm>
            <a:off x="0" y="20463641"/>
            <a:ext cx="32918400" cy="0"/>
          </a:xfrm>
          <a:prstGeom prst="line">
            <a:avLst/>
          </a:prstGeom>
          <a:ln w="212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5197" y="14417341"/>
            <a:ext cx="28392120" cy="205363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bg1"/>
                </a:solidFill>
              </a:rPr>
              <a:t>A new asset for maximizing resilience of Texas communities</a:t>
            </a:r>
            <a:endParaRPr lang="en-US" sz="11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7246F-0118-BD4F-B9B4-0CA2C3C2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307" y="1651161"/>
            <a:ext cx="11325774" cy="2617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35EAF-3DBB-C24B-9942-A11158569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6"/>
          <a:stretch/>
        </p:blipFill>
        <p:spPr>
          <a:xfrm>
            <a:off x="11333690" y="5824763"/>
            <a:ext cx="10307110" cy="7395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47B90-3450-6449-AEA9-09AC54E587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85" y="5824763"/>
            <a:ext cx="10307110" cy="739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DC03E-4C64-BB4A-B7B1-046B67CAF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037"/>
          <a:stretch/>
        </p:blipFill>
        <p:spPr>
          <a:xfrm>
            <a:off x="22016787" y="5824762"/>
            <a:ext cx="10383453" cy="73955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F14692-7D54-4748-8A73-A44B7D09FFE0}"/>
              </a:ext>
            </a:extLst>
          </p:cNvPr>
          <p:cNvSpPr/>
          <p:nvPr/>
        </p:nvSpPr>
        <p:spPr>
          <a:xfrm>
            <a:off x="8091054" y="20643722"/>
            <a:ext cx="14353309" cy="1228212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</a:t>
            </a:r>
            <a:r>
              <a:rPr lang="en-US" dirty="0" smtClean="0"/>
              <a:t>infrastructure lab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C9CCA-4ED6-8948-A85C-3B413FDEEA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9996" y="3657600"/>
            <a:ext cx="13453074" cy="10089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D8322-5BD1-3348-896C-D754852DFA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671" y="3657600"/>
            <a:ext cx="13453075" cy="100898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E6B332-A20A-B94C-BEB2-84A4FC204DB0}"/>
              </a:ext>
            </a:extLst>
          </p:cNvPr>
          <p:cNvSpPr/>
          <p:nvPr/>
        </p:nvSpPr>
        <p:spPr>
          <a:xfrm>
            <a:off x="2328671" y="15100718"/>
            <a:ext cx="291266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/>
              <a:t>Develop</a:t>
            </a:r>
            <a:r>
              <a:rPr lang="en-US" sz="6600" dirty="0"/>
              <a:t>, test and deploy next generation sensors and data applications for the connected and automated vehicle environment, allowing vehicles and infrastructure to “talk” to each other and communicate their real-time </a:t>
            </a:r>
            <a:r>
              <a:rPr lang="en-US" sz="6600" dirty="0" smtClean="0"/>
              <a:t>conditions</a:t>
            </a:r>
            <a:endParaRPr lang="en-US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490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</a:t>
            </a:r>
            <a:r>
              <a:rPr lang="en-US" dirty="0" smtClean="0"/>
              <a:t>innovation lab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784D2-D618-AF4A-A1E5-7BC22F918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903" y="3831817"/>
            <a:ext cx="20494111" cy="15370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C8648-548D-CB4C-AF29-BE01B8A86E05}"/>
              </a:ext>
            </a:extLst>
          </p:cNvPr>
          <p:cNvSpPr/>
          <p:nvPr/>
        </p:nvSpPr>
        <p:spPr>
          <a:xfrm>
            <a:off x="680591" y="7408291"/>
            <a:ext cx="10136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/>
              <a:t>Develop </a:t>
            </a:r>
            <a:r>
              <a:rPr lang="en-US" sz="6600" dirty="0"/>
              <a:t>next generation </a:t>
            </a:r>
            <a:r>
              <a:rPr lang="en-US" sz="6600" dirty="0" smtClean="0"/>
              <a:t>cements and concrete for more durable and resilient infrastructure</a:t>
            </a:r>
            <a:endParaRPr lang="en-US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242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</a:t>
            </a: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234" y="3820695"/>
            <a:ext cx="31140373" cy="6426899"/>
          </a:xfrm>
        </p:spPr>
        <p:txBody>
          <a:bodyPr/>
          <a:lstStyle/>
          <a:p>
            <a:r>
              <a:rPr lang="en-US" dirty="0"/>
              <a:t>Artificial intelligence applied to structures &amp; habitats</a:t>
            </a:r>
          </a:p>
          <a:p>
            <a:r>
              <a:rPr lang="en-US" dirty="0"/>
              <a:t>Wireless sensor network for infrastructure management</a:t>
            </a:r>
          </a:p>
          <a:p>
            <a:r>
              <a:rPr lang="en-US" dirty="0"/>
              <a:t>Target-less computer vision, including drone based automated assessment of infrastructure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DE4AC3-C0F9-8C4D-9FA5-56F515139EF2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152F9-BBA9-0942-91DE-3EF7A82A61C9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09FD0-CE96-0F43-BDE8-5C8A5B6DD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DE0443-4D97-E34F-98FE-5DCBC74C55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3241" y="10602631"/>
            <a:ext cx="10709670" cy="8032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8DC97-DA81-6745-AF8A-E88C72C9A3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13" y="10602630"/>
            <a:ext cx="10709671" cy="8032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090F7-FD72-E844-B60C-2C628C200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499" y="10612033"/>
            <a:ext cx="9504226" cy="80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8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774" y="289868"/>
            <a:ext cx="18419626" cy="2124148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</a:t>
            </a:r>
            <a:r>
              <a:rPr lang="en-US" dirty="0" smtClean="0"/>
              <a:t>corrosion </a:t>
            </a:r>
            <a:r>
              <a:rPr lang="en-US" dirty="0"/>
              <a:t>&amp; </a:t>
            </a:r>
            <a:r>
              <a:rPr lang="en-US" dirty="0" smtClean="0"/>
              <a:t>materials reliability lab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01719-CB0D-0F45-92B9-FD7E5C69E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19" y="10273160"/>
            <a:ext cx="12289536" cy="9217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2EBC3-1869-3D4A-8767-4342E0934F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1365" y="10273160"/>
            <a:ext cx="12350955" cy="92171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5A1CE-C40B-C345-B450-23CA6F0D9E6D}"/>
              </a:ext>
            </a:extLst>
          </p:cNvPr>
          <p:cNvSpPr/>
          <p:nvPr/>
        </p:nvSpPr>
        <p:spPr>
          <a:xfrm>
            <a:off x="4240247" y="4347846"/>
            <a:ext cx="248780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Provide </a:t>
            </a:r>
            <a:r>
              <a:rPr lang="en-US" sz="6600" dirty="0"/>
              <a:t>solutions to the corrosion needs of industry and government to preserve and extend the integrity of the </a:t>
            </a:r>
            <a:r>
              <a:rPr lang="en-US" sz="6600" dirty="0" smtClean="0"/>
              <a:t>structures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Buildings</a:t>
            </a:r>
            <a:r>
              <a:rPr lang="en-US" sz="6600" dirty="0"/>
              <a:t>, bridges, pipelines, roads, </a:t>
            </a:r>
            <a:r>
              <a:rPr lang="en-US" sz="6600" dirty="0" smtClean="0"/>
              <a:t>ports, </a:t>
            </a:r>
            <a:r>
              <a:rPr lang="en-US" sz="6600" dirty="0"/>
              <a:t>and off-shore </a:t>
            </a:r>
            <a:r>
              <a:rPr lang="en-US" sz="6600" dirty="0" smtClean="0"/>
              <a:t>platforms</a:t>
            </a:r>
            <a:endParaRPr lang="en-US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381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Smart </a:t>
            </a:r>
            <a:r>
              <a:rPr lang="en-US" dirty="0" smtClean="0"/>
              <a:t>grids control center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343EB-8735-7A4D-B7E4-57410D0AB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2442" y="3979111"/>
            <a:ext cx="11747500" cy="156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1D7BE-C166-7442-8A63-5A4763327A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57" y="9989592"/>
            <a:ext cx="14482869" cy="96613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986FD2-F398-A54E-9BF2-13527C4B41B6}"/>
              </a:ext>
            </a:extLst>
          </p:cNvPr>
          <p:cNvSpPr/>
          <p:nvPr/>
        </p:nvSpPr>
        <p:spPr>
          <a:xfrm>
            <a:off x="2063242" y="4752785"/>
            <a:ext cx="164592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 smtClean="0"/>
              <a:t>Ensure </a:t>
            </a:r>
            <a:r>
              <a:rPr lang="en-US" sz="6000" dirty="0"/>
              <a:t>the </a:t>
            </a:r>
            <a:r>
              <a:rPr lang="en-US" sz="6000" dirty="0" smtClean="0"/>
              <a:t>reliability, </a:t>
            </a:r>
            <a:r>
              <a:rPr lang="en-US" sz="6000" dirty="0"/>
              <a:t>sustainability, and security of the electric energy </a:t>
            </a:r>
            <a:r>
              <a:rPr lang="en-US" sz="6000" dirty="0" smtClean="0"/>
              <a:t>supply via innovative </a:t>
            </a:r>
            <a:r>
              <a:rPr lang="en-US" sz="6000" dirty="0"/>
              <a:t>vision of a large-scale, seamlessly integrated Power System Control Center of the </a:t>
            </a:r>
            <a:r>
              <a:rPr lang="en-US" sz="6000" dirty="0" smtClean="0"/>
              <a:t>future</a:t>
            </a:r>
            <a:endParaRPr lang="en-US" sz="6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57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50" y="1"/>
            <a:ext cx="21784618" cy="2671010"/>
          </a:xfrm>
        </p:spPr>
        <p:txBody>
          <a:bodyPr>
            <a:normAutofit fontScale="90000"/>
          </a:bodyPr>
          <a:lstStyle/>
          <a:p>
            <a:r>
              <a:rPr lang="en-US" dirty="0"/>
              <a:t>Soil/Unbound </a:t>
            </a:r>
            <a:r>
              <a:rPr lang="en-US" dirty="0" smtClean="0"/>
              <a:t>materials innovation lab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1872448" y="512064"/>
            <a:ext cx="10680192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4860D4-F9C2-424A-B565-82567195ED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400" y="4425696"/>
            <a:ext cx="9299249" cy="1346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E1C8B-0FFF-5A46-A4BA-012D736E0B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8805" y="6405795"/>
            <a:ext cx="16567286" cy="85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0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&amp; </a:t>
            </a:r>
            <a:r>
              <a:rPr lang="en-US" dirty="0" smtClean="0"/>
              <a:t>materials testing lab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7EDF-8879-9849-A6CB-213C21FE2CD7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6562F-BA45-BF40-A9BB-6D707A2142C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ACA4-31E9-1C4B-9A59-9462C971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BB31B1-1F42-F342-99DF-03E4563D76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0766" y="9462864"/>
            <a:ext cx="14557248" cy="9716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07E65-CE88-A148-A058-79CB53D78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991" y="9462864"/>
            <a:ext cx="14542570" cy="96950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DC4BEF-A4B7-5A4B-843A-91E806ABC44A}"/>
              </a:ext>
            </a:extLst>
          </p:cNvPr>
          <p:cNvSpPr/>
          <p:nvPr/>
        </p:nvSpPr>
        <p:spPr>
          <a:xfrm>
            <a:off x="3730752" y="3990750"/>
            <a:ext cx="252374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Developing advanced assessment techniques for aging infrastructure with a focus on structural systems, evaluation/improvement of current design standards to improve national specifications, and addressing Texas infrastructure </a:t>
            </a:r>
            <a:r>
              <a:rPr lang="en-US" sz="6000" dirty="0" smtClean="0"/>
              <a:t>problems</a:t>
            </a:r>
            <a:endParaRPr lang="en-US" sz="6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53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&amp; </a:t>
            </a:r>
            <a:r>
              <a:rPr lang="en-US" dirty="0" smtClean="0"/>
              <a:t>conference space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1FE87-8324-1B46-83AC-206DE399B502}"/>
              </a:ext>
            </a:extLst>
          </p:cNvPr>
          <p:cNvSpPr/>
          <p:nvPr/>
        </p:nvSpPr>
        <p:spPr>
          <a:xfrm>
            <a:off x="21472634" y="441434"/>
            <a:ext cx="10909738" cy="182880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0FFD4-BCAE-614E-BEE5-B51E5470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1692" y="567475"/>
            <a:ext cx="6822884" cy="1576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8DF97-2C31-7144-BEA5-0459DEF96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73" y="3852560"/>
            <a:ext cx="23388187" cy="156096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6BDCAF-C666-FC4D-A56D-82BD58455B9E}"/>
              </a:ext>
            </a:extLst>
          </p:cNvPr>
          <p:cNvSpPr/>
          <p:nvPr/>
        </p:nvSpPr>
        <p:spPr>
          <a:xfrm>
            <a:off x="8091054" y="20643722"/>
            <a:ext cx="14353309" cy="1228212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&amp; </a:t>
            </a:r>
            <a:r>
              <a:rPr lang="en-US" dirty="0" smtClean="0"/>
              <a:t>conference space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1FE87-8324-1B46-83AC-206DE399B502}"/>
              </a:ext>
            </a:extLst>
          </p:cNvPr>
          <p:cNvSpPr/>
          <p:nvPr/>
        </p:nvSpPr>
        <p:spPr>
          <a:xfrm>
            <a:off x="21472634" y="441434"/>
            <a:ext cx="10909738" cy="182880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0FFD4-BCAE-614E-BEE5-B51E5470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1692" y="567475"/>
            <a:ext cx="6822884" cy="1576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E2F783-DC0C-7A44-B143-DB2E1BCD5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3288" y="12473107"/>
            <a:ext cx="13317811" cy="7418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47E2E-1220-8C40-A4E2-1202146EC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3288" y="3220097"/>
            <a:ext cx="13023649" cy="8703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88AF84-CB4D-E345-BDDD-E79B19E516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514" y="11263170"/>
            <a:ext cx="13040508" cy="8703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24ADE-F2D6-1A44-A01B-C4C63F8FFC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62" y="3265861"/>
            <a:ext cx="13317811" cy="7402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0C1631-E00C-FD4A-88F5-C068CF7E35EE}"/>
              </a:ext>
            </a:extLst>
          </p:cNvPr>
          <p:cNvSpPr/>
          <p:nvPr/>
        </p:nvSpPr>
        <p:spPr>
          <a:xfrm>
            <a:off x="8091054" y="20643722"/>
            <a:ext cx="14353309" cy="1228212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588" y="11804124"/>
            <a:ext cx="20452350" cy="8079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ensure resilience?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“An ounce of prevention is worth a pound of cure”</a:t>
            </a:r>
          </a:p>
          <a:p>
            <a:r>
              <a:rPr lang="en-US" sz="8000" dirty="0" smtClean="0"/>
              <a:t>Resilience is addressed up front in the design and planning process!</a:t>
            </a:r>
          </a:p>
          <a:p>
            <a:r>
              <a:rPr lang="en-US" sz="8000" dirty="0" smtClean="0"/>
              <a:t>Leverage the CIR – a new, state of the art Texas asset focused on resilience of infrastructure!</a:t>
            </a:r>
          </a:p>
          <a:p>
            <a:pPr lvl="1"/>
            <a:r>
              <a:rPr lang="en-US" sz="6720" dirty="0" smtClean="0"/>
              <a:t>Access to best facilities and researchers, as well as a link to the broader TAMU resources</a:t>
            </a:r>
            <a:endParaRPr lang="en-US" sz="6720" dirty="0"/>
          </a:p>
        </p:txBody>
      </p:sp>
    </p:spTree>
    <p:extLst>
      <p:ext uri="{BB962C8B-B14F-4D97-AF65-F5344CB8AC3E}">
        <p14:creationId xmlns:p14="http://schemas.microsoft.com/office/powerpoint/2010/main" val="278513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4F2D-814C-194E-B769-EB0D5747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FB85-03CE-ED44-AA75-20D580D36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52" y="3608519"/>
            <a:ext cx="16626437" cy="164360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CIR is the national leader in the development of transformative infrastructure </a:t>
            </a:r>
            <a:r>
              <a:rPr lang="en-US" dirty="0" smtClean="0"/>
              <a:t>solutions</a:t>
            </a:r>
            <a:endParaRPr lang="en-US" dirty="0"/>
          </a:p>
          <a:p>
            <a:r>
              <a:rPr lang="en-US" dirty="0"/>
              <a:t>CIR innovations lead the way in:</a:t>
            </a:r>
          </a:p>
          <a:p>
            <a:pPr lvl="1"/>
            <a:r>
              <a:rPr lang="en-US" b="1" u="sng" dirty="0" smtClean="0">
                <a:solidFill>
                  <a:srgbClr val="640700"/>
                </a:solidFill>
              </a:rPr>
              <a:t>L</a:t>
            </a:r>
            <a:r>
              <a:rPr lang="en-US" u="sng" dirty="0" smtClean="0"/>
              <a:t>onger lasting infrastructure</a:t>
            </a:r>
            <a:endParaRPr lang="en-US" u="sng" dirty="0"/>
          </a:p>
          <a:p>
            <a:pPr lvl="1"/>
            <a:r>
              <a:rPr lang="en-US" b="1" dirty="0" smtClean="0">
                <a:solidFill>
                  <a:srgbClr val="640700"/>
                </a:solidFill>
              </a:rPr>
              <a:t>L</a:t>
            </a:r>
            <a:r>
              <a:rPr lang="en-US" dirty="0" smtClean="0"/>
              <a:t>ess time and more efficient construction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640700"/>
                </a:solidFill>
              </a:rPr>
              <a:t>L</a:t>
            </a:r>
            <a:r>
              <a:rPr lang="en-US" dirty="0" smtClean="0"/>
              <a:t>ower cost</a:t>
            </a:r>
          </a:p>
          <a:p>
            <a:r>
              <a:rPr lang="en-US" dirty="0" smtClean="0"/>
              <a:t>Impact measured in </a:t>
            </a:r>
            <a:r>
              <a:rPr lang="en-US" b="1" dirty="0" smtClean="0">
                <a:solidFill>
                  <a:srgbClr val="640700"/>
                </a:solidFill>
              </a:rPr>
              <a:t>$Billions</a:t>
            </a:r>
          </a:p>
          <a:p>
            <a:r>
              <a:rPr lang="en-US" b="1" dirty="0" smtClean="0">
                <a:solidFill>
                  <a:srgbClr val="640700"/>
                </a:solidFill>
              </a:rPr>
              <a:t>CIR will serve the State of TX and improve both new and existing infrastructure that supports our way of life</a:t>
            </a:r>
            <a:endParaRPr lang="en-US" b="1" dirty="0">
              <a:solidFill>
                <a:srgbClr val="6407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E7B74-4402-9244-9423-AC08CACA0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169" y="6400801"/>
            <a:ext cx="14303828" cy="95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235" y="3820695"/>
            <a:ext cx="21690897" cy="13924282"/>
          </a:xfrm>
        </p:spPr>
        <p:txBody>
          <a:bodyPr/>
          <a:lstStyle/>
          <a:p>
            <a:r>
              <a:rPr lang="en-US" dirty="0" smtClean="0"/>
              <a:t>We commonly receive calls from communities needing infrastructure assistance</a:t>
            </a:r>
          </a:p>
          <a:p>
            <a:pPr lvl="1"/>
            <a:r>
              <a:rPr lang="en-US" dirty="0" smtClean="0"/>
              <a:t>Sometimes BIG problems in need of research solution </a:t>
            </a:r>
          </a:p>
          <a:p>
            <a:pPr lvl="1"/>
            <a:r>
              <a:rPr lang="en-US" dirty="0" smtClean="0"/>
              <a:t>Sometimes lack of best practices / updated information</a:t>
            </a:r>
          </a:p>
          <a:p>
            <a:pPr lvl="2"/>
            <a:r>
              <a:rPr lang="en-US" dirty="0" smtClean="0"/>
              <a:t>Small communities often lack “specialists”</a:t>
            </a:r>
          </a:p>
          <a:p>
            <a:pPr lvl="1"/>
            <a:r>
              <a:rPr lang="en-US" dirty="0" smtClean="0"/>
              <a:t>Researchers clock hours</a:t>
            </a:r>
          </a:p>
          <a:p>
            <a:pPr lvl="1"/>
            <a:endParaRPr lang="en-US" dirty="0" smtClean="0"/>
          </a:p>
          <a:p>
            <a:pPr marL="1463040" lvl="1" indent="0">
              <a:buNone/>
            </a:pPr>
            <a:endParaRPr lang="en-US" dirty="0" smtClean="0"/>
          </a:p>
        </p:txBody>
      </p:sp>
      <p:pic>
        <p:nvPicPr>
          <p:cNvPr id="1026" name="Picture 2" descr="Image result for phone call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6180" y="3443082"/>
            <a:ext cx="8067307" cy="97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819350" y="14948607"/>
            <a:ext cx="31858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640700"/>
                </a:solidFill>
              </a:rPr>
              <a:t>There is a need for support for communities to enable training, consulting, and research to ensure resilient communities and to best leverage the CIR – a new TX asset.   </a:t>
            </a:r>
            <a:endParaRPr lang="en-US" sz="9600" dirty="0">
              <a:solidFill>
                <a:srgbClr val="640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new RELLIS campus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885" y="3579144"/>
            <a:ext cx="23702210" cy="167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8597-07EE-F248-BEBF-4ED62749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building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7C2CA-15D1-CA42-A84E-31DD9DA4A06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1" t="344" r="18910" b="3865"/>
          <a:stretch/>
        </p:blipFill>
        <p:spPr>
          <a:xfrm>
            <a:off x="-1" y="3092558"/>
            <a:ext cx="33277629" cy="174161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2BD2-198C-2C4A-8FBA-3CE4B9B1D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234" y="3549759"/>
            <a:ext cx="31525099" cy="139242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138,000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High-tech, high-impact multi-disciplinary center for supporting research, innovation and workforce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1671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1"/>
            <a:ext cx="21412200" cy="267101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Broad expertise in infrastructure</a:t>
            </a:r>
            <a:r>
              <a:rPr lang="en-US" sz="8000" dirty="0"/>
              <a:t/>
            </a:r>
            <a:br>
              <a:rPr lang="en-US" sz="8000" dirty="0"/>
            </a:b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235" y="3820694"/>
            <a:ext cx="28392120" cy="15838905"/>
          </a:xfrm>
        </p:spPr>
        <p:txBody>
          <a:bodyPr>
            <a:normAutofit/>
          </a:bodyPr>
          <a:lstStyle/>
          <a:p>
            <a:r>
              <a:rPr lang="en-US" dirty="0" smtClean="0"/>
              <a:t>Many departments</a:t>
            </a:r>
          </a:p>
          <a:p>
            <a:pPr lvl="1"/>
            <a:r>
              <a:rPr lang="en-US" dirty="0" smtClean="0"/>
              <a:t>Civil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Materials Science</a:t>
            </a:r>
          </a:p>
          <a:p>
            <a:pPr lvl="1"/>
            <a:r>
              <a:rPr lang="en-US" dirty="0" smtClean="0"/>
              <a:t>Electrical</a:t>
            </a:r>
          </a:p>
          <a:p>
            <a:pPr lvl="1"/>
            <a:r>
              <a:rPr lang="en-US" dirty="0" smtClean="0"/>
              <a:t>Computer Science</a:t>
            </a:r>
          </a:p>
          <a:p>
            <a:pPr lvl="1"/>
            <a:r>
              <a:rPr lang="en-US" dirty="0" smtClean="0"/>
              <a:t>Construction Science</a:t>
            </a:r>
          </a:p>
          <a:p>
            <a:pPr lvl="1"/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Industrial</a:t>
            </a:r>
          </a:p>
          <a:p>
            <a:pPr lvl="1"/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Soil Science</a:t>
            </a:r>
          </a:p>
          <a:p>
            <a:pPr marL="1463040" lvl="1" indent="0">
              <a:buNone/>
            </a:pPr>
            <a:endParaRPr lang="en-US" dirty="0" smtClean="0"/>
          </a:p>
        </p:txBody>
      </p:sp>
      <p:pic>
        <p:nvPicPr>
          <p:cNvPr id="1026" name="Picture 2" descr="Image result for teamwork clipart barnra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021" y="4579553"/>
            <a:ext cx="17793462" cy="1170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4F2D-814C-194E-B769-EB0D5747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FB36DD-5E22-5145-8A4B-A19286E328E0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CB1C3-70E5-2048-88FA-AF3CE129CF5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BCDA1-8F50-1F47-A50B-2BF0CA801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921E1F-574D-3C46-9A11-7A176DA36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578" y="4702438"/>
            <a:ext cx="28392120" cy="13128362"/>
          </a:xfrm>
        </p:spPr>
        <p:txBody>
          <a:bodyPr/>
          <a:lstStyle/>
          <a:p>
            <a:r>
              <a:rPr lang="en-US" dirty="0">
                <a:latin typeface="+mn-lt"/>
              </a:rPr>
              <a:t>Focused on nine critical infrastructure sectors: </a:t>
            </a:r>
          </a:p>
          <a:p>
            <a:pPr lvl="1"/>
            <a:r>
              <a:rPr lang="en-US" dirty="0">
                <a:latin typeface="+mn-lt"/>
              </a:rPr>
              <a:t>Chemical</a:t>
            </a:r>
          </a:p>
          <a:p>
            <a:pPr lvl="1"/>
            <a:r>
              <a:rPr lang="en-US" dirty="0">
                <a:latin typeface="+mn-lt"/>
              </a:rPr>
              <a:t>Communications</a:t>
            </a:r>
          </a:p>
          <a:p>
            <a:pPr lvl="1"/>
            <a:r>
              <a:rPr lang="en-US" dirty="0">
                <a:latin typeface="+mn-lt"/>
              </a:rPr>
              <a:t>Critical Manufacturing </a:t>
            </a:r>
          </a:p>
          <a:p>
            <a:pPr lvl="1"/>
            <a:r>
              <a:rPr lang="en-US" dirty="0">
                <a:latin typeface="+mn-lt"/>
              </a:rPr>
              <a:t>Smart Energy</a:t>
            </a:r>
          </a:p>
          <a:p>
            <a:pPr lvl="1"/>
            <a:r>
              <a:rPr lang="en-US" dirty="0">
                <a:latin typeface="+mn-lt"/>
              </a:rPr>
              <a:t>Information Technology</a:t>
            </a:r>
          </a:p>
          <a:p>
            <a:pPr lvl="1"/>
            <a:r>
              <a:rPr lang="en-US" dirty="0" smtClean="0">
                <a:latin typeface="+mn-lt"/>
              </a:rPr>
              <a:t>Energy Infrastructure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Materials and Waste</a:t>
            </a:r>
          </a:p>
          <a:p>
            <a:pPr lvl="1"/>
            <a:r>
              <a:rPr lang="en-US" dirty="0">
                <a:latin typeface="+mn-lt"/>
              </a:rPr>
              <a:t>Transportation Systems</a:t>
            </a:r>
          </a:p>
          <a:p>
            <a:pPr lvl="1"/>
            <a:r>
              <a:rPr lang="en-US" dirty="0">
                <a:latin typeface="+mn-lt"/>
              </a:rPr>
              <a:t>Water and Wastewater Systems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AFFD2-88F0-324D-87A4-92DE0F7F2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2098" y="7084398"/>
            <a:ext cx="13283302" cy="92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3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4F2D-814C-194E-B769-EB0D5747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50" y="292609"/>
            <a:ext cx="18675658" cy="2124148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</a:t>
            </a:r>
            <a:r>
              <a:rPr lang="en-US" dirty="0" smtClean="0"/>
              <a:t>characterization </a:t>
            </a:r>
            <a:r>
              <a:rPr lang="en-US" dirty="0"/>
              <a:t>of </a:t>
            </a:r>
            <a:r>
              <a:rPr lang="en-US" dirty="0" smtClean="0"/>
              <a:t>infrastructure materials lab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FB36DD-5E22-5145-8A4B-A19286E328E0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CB1C3-70E5-2048-88FA-AF3CE129CF5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BCDA1-8F50-1F47-A50B-2BF0CA801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B724A-E37F-6743-A9DA-32DA51B26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088" y="8025804"/>
            <a:ext cx="17231962" cy="11505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CEF878-D5C3-5B48-8D59-F15BFAFB3498}"/>
              </a:ext>
            </a:extLst>
          </p:cNvPr>
          <p:cNvSpPr txBox="1"/>
          <p:nvPr/>
        </p:nvSpPr>
        <p:spPr>
          <a:xfrm>
            <a:off x="490166" y="3670765"/>
            <a:ext cx="31008664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Using advanced micro/</a:t>
            </a:r>
            <a:r>
              <a:rPr lang="en-US" sz="8000" dirty="0" err="1"/>
              <a:t>nano</a:t>
            </a:r>
            <a:r>
              <a:rPr lang="en-US" sz="8000" dirty="0"/>
              <a:t>-analytical techniques and non-destructive evaluation for </a:t>
            </a:r>
            <a:r>
              <a:rPr lang="en-US" sz="8000" dirty="0" smtClean="0"/>
              <a:t>characterization </a:t>
            </a:r>
            <a:r>
              <a:rPr lang="en-US" sz="8000" dirty="0"/>
              <a:t>of: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 smtClean="0"/>
              <a:t>Aggregates</a:t>
            </a:r>
            <a:endParaRPr lang="en-US" sz="80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Bitumen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Cement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Asphalt &amp; cement composites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Soil &amp; other related materials </a:t>
            </a:r>
          </a:p>
        </p:txBody>
      </p:sp>
      <p:pic>
        <p:nvPicPr>
          <p:cNvPr id="1026" name="Picture 2" descr="Image result for cs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883" y="12437628"/>
            <a:ext cx="9458607" cy="709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50" y="219457"/>
            <a:ext cx="18309898" cy="2304287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</a:t>
            </a:r>
            <a:r>
              <a:rPr lang="en-US" dirty="0" smtClean="0"/>
              <a:t>infrastructure materials </a:t>
            </a:r>
            <a:r>
              <a:rPr lang="en-US" dirty="0"/>
              <a:t>&amp; </a:t>
            </a:r>
            <a:r>
              <a:rPr lang="en-US" dirty="0" smtClean="0"/>
              <a:t>manufacturing lab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52F166-A825-5549-B969-415DCC0BFD3F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1396E8-B390-234B-8FD5-A8829AB73F07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941B4-EF80-E147-BF61-4194BC1B2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98A90-500D-764C-B017-F4693E3DA1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62" y="10452817"/>
            <a:ext cx="12922250" cy="86177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B3F952-F78B-524D-B914-0B34AF5DA7C6}"/>
              </a:ext>
            </a:extLst>
          </p:cNvPr>
          <p:cNvSpPr txBox="1"/>
          <p:nvPr/>
        </p:nvSpPr>
        <p:spPr>
          <a:xfrm>
            <a:off x="343862" y="5222597"/>
            <a:ext cx="31733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 smtClean="0"/>
              <a:t>Applications </a:t>
            </a:r>
            <a:r>
              <a:rPr lang="en-US" sz="7200" dirty="0"/>
              <a:t>of robotics and 3-D </a:t>
            </a:r>
            <a:r>
              <a:rPr lang="en-US" sz="7200" dirty="0" smtClean="0"/>
              <a:t>printing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 smtClean="0"/>
              <a:t>Improve construction logistics to ensure cost-effective, higher quality materials</a:t>
            </a:r>
            <a:endParaRPr lang="en-US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8064" y="10449231"/>
            <a:ext cx="18324576" cy="86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6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</a:t>
            </a:r>
            <a:r>
              <a:rPr lang="en-US" dirty="0" smtClean="0"/>
              <a:t>innovation lab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577A4-0FA0-B14B-84A9-324E34BF11AA}"/>
              </a:ext>
            </a:extLst>
          </p:cNvPr>
          <p:cNvSpPr/>
          <p:nvPr/>
        </p:nvSpPr>
        <p:spPr>
          <a:xfrm>
            <a:off x="20814632" y="512064"/>
            <a:ext cx="11738008" cy="1792224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C826E-E20C-ED44-AF01-69F0DC2C8B0C}"/>
              </a:ext>
            </a:extLst>
          </p:cNvPr>
          <p:cNvSpPr/>
          <p:nvPr/>
        </p:nvSpPr>
        <p:spPr>
          <a:xfrm>
            <a:off x="7900416" y="20592288"/>
            <a:ext cx="14703552" cy="1280160"/>
          </a:xfrm>
          <a:prstGeom prst="rect">
            <a:avLst/>
          </a:prstGeom>
          <a:solidFill>
            <a:srgbClr val="640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B9A85-2E28-2048-B85C-329CE00A2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083" y="512064"/>
            <a:ext cx="6975931" cy="1612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D74D-45F2-9C4B-99AD-9F081770F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062" y="10281074"/>
            <a:ext cx="13554861" cy="9052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996B19-9D47-5C48-BFFC-FADC36F33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202" y="3929918"/>
            <a:ext cx="10954004" cy="154034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467AFD-2136-B944-8ECF-9E014F082462}"/>
              </a:ext>
            </a:extLst>
          </p:cNvPr>
          <p:cNvSpPr/>
          <p:nvPr/>
        </p:nvSpPr>
        <p:spPr>
          <a:xfrm>
            <a:off x="1634892" y="4767882"/>
            <a:ext cx="168725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Develop </a:t>
            </a:r>
            <a:r>
              <a:rPr lang="en-US" sz="6600" dirty="0"/>
              <a:t>next-generation asphalt binders and mixtures that are environmentally </a:t>
            </a:r>
            <a:r>
              <a:rPr lang="en-US" sz="6600" dirty="0" smtClean="0"/>
              <a:t>friendly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Provide cost </a:t>
            </a:r>
            <a:r>
              <a:rPr lang="en-US" sz="6600" dirty="0"/>
              <a:t>effective solutions to the ever expanding need to build </a:t>
            </a:r>
            <a:r>
              <a:rPr lang="en-US" sz="6600" dirty="0" smtClean="0"/>
              <a:t>resilient roadways</a:t>
            </a:r>
            <a:endParaRPr lang="en-US" sz="6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606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_Poster" id="{8E887292-D944-A547-9379-CFDA40B627AE}" vid="{CB530A75-A002-3B4A-BF81-933047EAC7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CIR_Poster</Template>
  <TotalTime>1291</TotalTime>
  <Words>622</Words>
  <Application>Microsoft Office PowerPoint</Application>
  <PresentationFormat>Custom</PresentationFormat>
  <Paragraphs>100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Vision</vt:lpstr>
      <vt:lpstr>On new RELLIS campus</vt:lpstr>
      <vt:lpstr>New building</vt:lpstr>
      <vt:lpstr>Broad expertise in infrastructure </vt:lpstr>
      <vt:lpstr>Research</vt:lpstr>
      <vt:lpstr>Advanced characterization of infrastructure materials lab</vt:lpstr>
      <vt:lpstr>Advanced infrastructure materials &amp; manufacturing lab</vt:lpstr>
      <vt:lpstr>Asphalt innovation lab</vt:lpstr>
      <vt:lpstr>Connected infrastructure lab</vt:lpstr>
      <vt:lpstr>Concrete innovation lab</vt:lpstr>
      <vt:lpstr>Intelligent infrastructure</vt:lpstr>
      <vt:lpstr>National corrosion &amp; materials reliability lab</vt:lpstr>
      <vt:lpstr>Smart grids control center</vt:lpstr>
      <vt:lpstr>Soil/Unbound materials innovation lab</vt:lpstr>
      <vt:lpstr>Structural &amp; materials testing lab</vt:lpstr>
      <vt:lpstr>Training &amp; conference space</vt:lpstr>
      <vt:lpstr>Training &amp; conference space</vt:lpstr>
      <vt:lpstr>How do you ensure resilience?</vt:lpstr>
      <vt:lpstr>Current gap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topic here. Very short.</dc:title>
  <dc:creator>Zach Grasley</dc:creator>
  <cp:lastModifiedBy>Grasley, Zachary C</cp:lastModifiedBy>
  <cp:revision>170</cp:revision>
  <cp:lastPrinted>2018-02-13T23:25:58Z</cp:lastPrinted>
  <dcterms:created xsi:type="dcterms:W3CDTF">2018-01-26T21:51:10Z</dcterms:created>
  <dcterms:modified xsi:type="dcterms:W3CDTF">2018-11-28T14:18:55Z</dcterms:modified>
</cp:coreProperties>
</file>