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65" r:id="rId1"/>
  </p:sldMasterIdLst>
  <p:notesMasterIdLst>
    <p:notesMasterId r:id="rId29"/>
  </p:notesMasterIdLst>
  <p:sldIdLst>
    <p:sldId id="283" r:id="rId2"/>
    <p:sldId id="257" r:id="rId3"/>
    <p:sldId id="258" r:id="rId4"/>
    <p:sldId id="259" r:id="rId5"/>
    <p:sldId id="260" r:id="rId6"/>
    <p:sldId id="261" r:id="rId7"/>
    <p:sldId id="262" r:id="rId8"/>
    <p:sldId id="263" r:id="rId9"/>
    <p:sldId id="271" r:id="rId10"/>
    <p:sldId id="264" r:id="rId11"/>
    <p:sldId id="265" r:id="rId12"/>
    <p:sldId id="266" r:id="rId13"/>
    <p:sldId id="267" r:id="rId14"/>
    <p:sldId id="268" r:id="rId15"/>
    <p:sldId id="269" r:id="rId16"/>
    <p:sldId id="272" r:id="rId17"/>
    <p:sldId id="273" r:id="rId18"/>
    <p:sldId id="274" r:id="rId19"/>
    <p:sldId id="275" r:id="rId20"/>
    <p:sldId id="276" r:id="rId21"/>
    <p:sldId id="277" r:id="rId22"/>
    <p:sldId id="278" r:id="rId23"/>
    <p:sldId id="279" r:id="rId24"/>
    <p:sldId id="280" r:id="rId25"/>
    <p:sldId id="284" r:id="rId26"/>
    <p:sldId id="281"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86418"/>
  </p:normalViewPr>
  <p:slideViewPr>
    <p:cSldViewPr snapToGrid="0" snapToObjects="1">
      <p:cViewPr varScale="1">
        <p:scale>
          <a:sx n="88" d="100"/>
          <a:sy n="88" d="100"/>
        </p:scale>
        <p:origin x="466"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AF578-ED99-4F48-8016-AF53CF866ABF}" type="doc">
      <dgm:prSet loTypeId="urn:microsoft.com/office/officeart/2005/8/layout/chevron1" loCatId="process" qsTypeId="urn:microsoft.com/office/officeart/2005/8/quickstyle/simple4" qsCatId="simple" csTypeId="urn:microsoft.com/office/officeart/2005/8/colors/colorful2" csCatId="colorful" phldr="1"/>
      <dgm:spPr/>
      <dgm:t>
        <a:bodyPr/>
        <a:lstStyle/>
        <a:p>
          <a:endParaRPr lang="en-US"/>
        </a:p>
      </dgm:t>
    </dgm:pt>
    <dgm:pt modelId="{EC465635-1EA1-4DF3-B2A7-BF3A7773F997}">
      <dgm:prSet custT="1"/>
      <dgm:spPr/>
      <dgm:t>
        <a:bodyPr/>
        <a:lstStyle/>
        <a:p>
          <a:pPr algn="l"/>
          <a:r>
            <a:rPr lang="en-US" sz="1900" dirty="0">
              <a:solidFill>
                <a:schemeClr val="tx1"/>
              </a:solidFill>
            </a:rPr>
            <a:t>Texas law is often seen as a complete barrier to governmental provision of such services.</a:t>
          </a:r>
        </a:p>
      </dgm:t>
    </dgm:pt>
    <dgm:pt modelId="{01CD4241-3811-4FAD-8EBC-25B64D71C760}" type="parTrans" cxnId="{FD4C256B-04B9-48C4-8D9F-D4C02190CD9B}">
      <dgm:prSet/>
      <dgm:spPr/>
      <dgm:t>
        <a:bodyPr/>
        <a:lstStyle/>
        <a:p>
          <a:endParaRPr lang="en-US"/>
        </a:p>
      </dgm:t>
    </dgm:pt>
    <dgm:pt modelId="{9EBFB733-E36D-442F-A550-8DFC16FF1A60}" type="sibTrans" cxnId="{FD4C256B-04B9-48C4-8D9F-D4C02190CD9B}">
      <dgm:prSet/>
      <dgm:spPr/>
      <dgm:t>
        <a:bodyPr/>
        <a:lstStyle/>
        <a:p>
          <a:endParaRPr lang="en-US"/>
        </a:p>
      </dgm:t>
    </dgm:pt>
    <dgm:pt modelId="{90C03130-0C32-4865-B668-768AB1698C3D}">
      <dgm:prSet custT="1"/>
      <dgm:spPr/>
      <dgm:t>
        <a:bodyPr/>
        <a:lstStyle/>
        <a:p>
          <a:r>
            <a:rPr lang="en-US" sz="2000" dirty="0">
              <a:solidFill>
                <a:schemeClr val="tx1"/>
              </a:solidFill>
            </a:rPr>
            <a:t>It is not.</a:t>
          </a:r>
        </a:p>
      </dgm:t>
    </dgm:pt>
    <dgm:pt modelId="{043788F2-EB31-4202-9C25-E332765CA345}" type="parTrans" cxnId="{FAE59AF7-8AC2-44AF-9F4D-1D9792DE1E1B}">
      <dgm:prSet/>
      <dgm:spPr/>
      <dgm:t>
        <a:bodyPr/>
        <a:lstStyle/>
        <a:p>
          <a:endParaRPr lang="en-US"/>
        </a:p>
      </dgm:t>
    </dgm:pt>
    <dgm:pt modelId="{F7EEA5B5-CAF1-4758-974D-96FC1D912C84}" type="sibTrans" cxnId="{FAE59AF7-8AC2-44AF-9F4D-1D9792DE1E1B}">
      <dgm:prSet/>
      <dgm:spPr/>
      <dgm:t>
        <a:bodyPr/>
        <a:lstStyle/>
        <a:p>
          <a:endParaRPr lang="en-US"/>
        </a:p>
      </dgm:t>
    </dgm:pt>
    <dgm:pt modelId="{06503206-7A1C-4BE4-A69F-7929F6A60187}">
      <dgm:prSet custT="1"/>
      <dgm:spPr>
        <a:solidFill>
          <a:schemeClr val="accent1"/>
        </a:solidFill>
      </dgm:spPr>
      <dgm:t>
        <a:bodyPr/>
        <a:lstStyle/>
        <a:p>
          <a:pPr algn="l"/>
          <a:r>
            <a:rPr lang="en-US" sz="1900" dirty="0">
              <a:solidFill>
                <a:schemeClr val="tx1"/>
              </a:solidFill>
            </a:rPr>
            <a:t>The economic, technical, and logistical difficulties of developing a backbone for broadband internet service providers—whether for direct provision by an association of governmental entities or as a backbone for private industry use in providing retail services—is within the expertise of others.</a:t>
          </a:r>
        </a:p>
      </dgm:t>
    </dgm:pt>
    <dgm:pt modelId="{9C872737-E5B0-41BC-AE62-ADE5798178FF}" type="sibTrans" cxnId="{A4C2950A-4FBF-42BE-BC24-04443F4745F5}">
      <dgm:prSet/>
      <dgm:spPr/>
      <dgm:t>
        <a:bodyPr/>
        <a:lstStyle/>
        <a:p>
          <a:endParaRPr lang="en-US"/>
        </a:p>
      </dgm:t>
    </dgm:pt>
    <dgm:pt modelId="{6DABAE32-7DE1-4C10-B587-C9A8E1F912A8}" type="parTrans" cxnId="{A4C2950A-4FBF-42BE-BC24-04443F4745F5}">
      <dgm:prSet/>
      <dgm:spPr/>
      <dgm:t>
        <a:bodyPr/>
        <a:lstStyle/>
        <a:p>
          <a:endParaRPr lang="en-US"/>
        </a:p>
      </dgm:t>
    </dgm:pt>
    <dgm:pt modelId="{E3756ABA-0B51-124D-93C7-6870DD82EBE7}" type="pres">
      <dgm:prSet presAssocID="{E22AF578-ED99-4F48-8016-AF53CF866ABF}" presName="Name0" presStyleCnt="0">
        <dgm:presLayoutVars>
          <dgm:dir/>
          <dgm:animLvl val="lvl"/>
          <dgm:resizeHandles val="exact"/>
        </dgm:presLayoutVars>
      </dgm:prSet>
      <dgm:spPr/>
      <dgm:t>
        <a:bodyPr/>
        <a:lstStyle/>
        <a:p>
          <a:endParaRPr lang="en-US"/>
        </a:p>
      </dgm:t>
    </dgm:pt>
    <dgm:pt modelId="{35B8DBB0-5162-BA43-9A91-68B3C0B715F3}" type="pres">
      <dgm:prSet presAssocID="{06503206-7A1C-4BE4-A69F-7929F6A60187}" presName="parTxOnly" presStyleLbl="node1" presStyleIdx="0" presStyleCnt="3" custScaleX="44016" custScaleY="206558" custLinFactX="-1812" custLinFactNeighborX="-100000">
        <dgm:presLayoutVars>
          <dgm:chMax val="0"/>
          <dgm:chPref val="0"/>
          <dgm:bulletEnabled val="1"/>
        </dgm:presLayoutVars>
      </dgm:prSet>
      <dgm:spPr>
        <a:prstGeom prst="homePlate">
          <a:avLst/>
        </a:prstGeom>
      </dgm:spPr>
      <dgm:t>
        <a:bodyPr/>
        <a:lstStyle/>
        <a:p>
          <a:endParaRPr lang="en-US"/>
        </a:p>
      </dgm:t>
    </dgm:pt>
    <dgm:pt modelId="{6ADAABF4-E217-6C47-8062-43D12B3D2F5B}" type="pres">
      <dgm:prSet presAssocID="{9C872737-E5B0-41BC-AE62-ADE5798178FF}" presName="parTxOnlySpace" presStyleCnt="0"/>
      <dgm:spPr/>
    </dgm:pt>
    <dgm:pt modelId="{94F70697-C1D4-E846-AA25-17EDE41DB776}" type="pres">
      <dgm:prSet presAssocID="{EC465635-1EA1-4DF3-B2A7-BF3A7773F997}" presName="parTxOnly" presStyleLbl="node1" presStyleIdx="1" presStyleCnt="3" custScaleX="31414" custScaleY="98525" custLinFactNeighborX="4782" custLinFactNeighborY="1626">
        <dgm:presLayoutVars>
          <dgm:chMax val="0"/>
          <dgm:chPref val="0"/>
          <dgm:bulletEnabled val="1"/>
        </dgm:presLayoutVars>
      </dgm:prSet>
      <dgm:spPr>
        <a:prstGeom prst="homePlate">
          <a:avLst/>
        </a:prstGeom>
      </dgm:spPr>
      <dgm:t>
        <a:bodyPr/>
        <a:lstStyle/>
        <a:p>
          <a:endParaRPr lang="en-US"/>
        </a:p>
      </dgm:t>
    </dgm:pt>
    <dgm:pt modelId="{7165CE60-0EFA-8542-B705-36AD04497D57}" type="pres">
      <dgm:prSet presAssocID="{9EBFB733-E36D-442F-A550-8DFC16FF1A60}" presName="parTxOnlySpace" presStyleCnt="0"/>
      <dgm:spPr/>
    </dgm:pt>
    <dgm:pt modelId="{D7ADA343-BBCC-3046-83A5-06106EDDDDF3}" type="pres">
      <dgm:prSet presAssocID="{90C03130-0C32-4865-B668-768AB1698C3D}" presName="parTxOnly" presStyleLbl="node1" presStyleIdx="2" presStyleCnt="3" custScaleX="20493" custScaleY="54938" custLinFactX="2535" custLinFactNeighborX="100000" custLinFactNeighborY="-4278">
        <dgm:presLayoutVars>
          <dgm:chMax val="0"/>
          <dgm:chPref val="0"/>
          <dgm:bulletEnabled val="1"/>
        </dgm:presLayoutVars>
      </dgm:prSet>
      <dgm:spPr>
        <a:prstGeom prst="homePlate">
          <a:avLst/>
        </a:prstGeom>
      </dgm:spPr>
      <dgm:t>
        <a:bodyPr/>
        <a:lstStyle/>
        <a:p>
          <a:endParaRPr lang="en-US"/>
        </a:p>
      </dgm:t>
    </dgm:pt>
  </dgm:ptLst>
  <dgm:cxnLst>
    <dgm:cxn modelId="{A4C2950A-4FBF-42BE-BC24-04443F4745F5}" srcId="{E22AF578-ED99-4F48-8016-AF53CF866ABF}" destId="{06503206-7A1C-4BE4-A69F-7929F6A60187}" srcOrd="0" destOrd="0" parTransId="{6DABAE32-7DE1-4C10-B587-C9A8E1F912A8}" sibTransId="{9C872737-E5B0-41BC-AE62-ADE5798178FF}"/>
    <dgm:cxn modelId="{00C8A00D-0EE1-BC48-97AD-97BFDB859A96}" type="presOf" srcId="{06503206-7A1C-4BE4-A69F-7929F6A60187}" destId="{35B8DBB0-5162-BA43-9A91-68B3C0B715F3}" srcOrd="0" destOrd="0" presId="urn:microsoft.com/office/officeart/2005/8/layout/chevron1"/>
    <dgm:cxn modelId="{FD4C256B-04B9-48C4-8D9F-D4C02190CD9B}" srcId="{E22AF578-ED99-4F48-8016-AF53CF866ABF}" destId="{EC465635-1EA1-4DF3-B2A7-BF3A7773F997}" srcOrd="1" destOrd="0" parTransId="{01CD4241-3811-4FAD-8EBC-25B64D71C760}" sibTransId="{9EBFB733-E36D-442F-A550-8DFC16FF1A60}"/>
    <dgm:cxn modelId="{CD0C0203-99DC-194C-BB7A-DCD9E0013D63}" type="presOf" srcId="{EC465635-1EA1-4DF3-B2A7-BF3A7773F997}" destId="{94F70697-C1D4-E846-AA25-17EDE41DB776}" srcOrd="0" destOrd="0" presId="urn:microsoft.com/office/officeart/2005/8/layout/chevron1"/>
    <dgm:cxn modelId="{CE096C2C-DC31-BD47-96BE-32ED0CB2F349}" type="presOf" srcId="{E22AF578-ED99-4F48-8016-AF53CF866ABF}" destId="{E3756ABA-0B51-124D-93C7-6870DD82EBE7}" srcOrd="0" destOrd="0" presId="urn:microsoft.com/office/officeart/2005/8/layout/chevron1"/>
    <dgm:cxn modelId="{FAE59AF7-8AC2-44AF-9F4D-1D9792DE1E1B}" srcId="{E22AF578-ED99-4F48-8016-AF53CF866ABF}" destId="{90C03130-0C32-4865-B668-768AB1698C3D}" srcOrd="2" destOrd="0" parTransId="{043788F2-EB31-4202-9C25-E332765CA345}" sibTransId="{F7EEA5B5-CAF1-4758-974D-96FC1D912C84}"/>
    <dgm:cxn modelId="{729EA151-143D-8347-A53F-AB29433FD7BB}" type="presOf" srcId="{90C03130-0C32-4865-B668-768AB1698C3D}" destId="{D7ADA343-BBCC-3046-83A5-06106EDDDDF3}" srcOrd="0" destOrd="0" presId="urn:microsoft.com/office/officeart/2005/8/layout/chevron1"/>
    <dgm:cxn modelId="{7FF7DECC-906C-904F-A721-867756736982}" type="presParOf" srcId="{E3756ABA-0B51-124D-93C7-6870DD82EBE7}" destId="{35B8DBB0-5162-BA43-9A91-68B3C0B715F3}" srcOrd="0" destOrd="0" presId="urn:microsoft.com/office/officeart/2005/8/layout/chevron1"/>
    <dgm:cxn modelId="{C5458094-A47C-ED4E-8CAA-4A586FE70816}" type="presParOf" srcId="{E3756ABA-0B51-124D-93C7-6870DD82EBE7}" destId="{6ADAABF4-E217-6C47-8062-43D12B3D2F5B}" srcOrd="1" destOrd="0" presId="urn:microsoft.com/office/officeart/2005/8/layout/chevron1"/>
    <dgm:cxn modelId="{8000681B-E274-7F43-9491-62FA62D98EE3}" type="presParOf" srcId="{E3756ABA-0B51-124D-93C7-6870DD82EBE7}" destId="{94F70697-C1D4-E846-AA25-17EDE41DB776}" srcOrd="2" destOrd="0" presId="urn:microsoft.com/office/officeart/2005/8/layout/chevron1"/>
    <dgm:cxn modelId="{AE4932B5-9D54-0345-B321-890465DFC127}" type="presParOf" srcId="{E3756ABA-0B51-124D-93C7-6870DD82EBE7}" destId="{7165CE60-0EFA-8542-B705-36AD04497D57}" srcOrd="3" destOrd="0" presId="urn:microsoft.com/office/officeart/2005/8/layout/chevron1"/>
    <dgm:cxn modelId="{9B5C6DC3-0743-2E43-9908-8A3CB2E0CBF2}" type="presParOf" srcId="{E3756ABA-0B51-124D-93C7-6870DD82EBE7}" destId="{D7ADA343-BBCC-3046-83A5-06106EDDDDF3}"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8DBB0-5162-BA43-9A91-68B3C0B715F3}">
      <dsp:nvSpPr>
        <dsp:cNvPr id="0" name=""/>
        <dsp:cNvSpPr/>
      </dsp:nvSpPr>
      <dsp:spPr>
        <a:xfrm>
          <a:off x="29844" y="0"/>
          <a:ext cx="4770289" cy="3725334"/>
        </a:xfrm>
        <a:prstGeom prst="homePlate">
          <a:avLst/>
        </a:prstGeom>
        <a:solidFill>
          <a:schemeClr val="accent1"/>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2">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lvl="0" algn="l" defTabSz="844550">
            <a:lnSpc>
              <a:spcPct val="90000"/>
            </a:lnSpc>
            <a:spcBef>
              <a:spcPct val="0"/>
            </a:spcBef>
            <a:spcAft>
              <a:spcPct val="35000"/>
            </a:spcAft>
          </a:pPr>
          <a:r>
            <a:rPr lang="en-US" sz="1900" kern="1200" dirty="0">
              <a:solidFill>
                <a:schemeClr val="tx1"/>
              </a:solidFill>
            </a:rPr>
            <a:t>The economic, technical, and logistical difficulties of developing a backbone for broadband internet service providers—whether for direct provision by an association of governmental entities or as a backbone for private industry use in providing retail services—is within the expertise of others.</a:t>
          </a:r>
        </a:p>
      </dsp:txBody>
      <dsp:txXfrm>
        <a:off x="29844" y="0"/>
        <a:ext cx="3838956" cy="3725334"/>
      </dsp:txXfrm>
    </dsp:sp>
    <dsp:sp modelId="{94F70697-C1D4-E846-AA25-17EDE41DB776}">
      <dsp:nvSpPr>
        <dsp:cNvPr id="0" name=""/>
        <dsp:cNvSpPr/>
      </dsp:nvSpPr>
      <dsp:spPr>
        <a:xfrm>
          <a:off x="5048336" y="1003528"/>
          <a:ext cx="3404531" cy="1776927"/>
        </a:xfrm>
        <a:prstGeom prst="homePlate">
          <a:avLst/>
        </a:prstGeom>
        <a:solidFill>
          <a:schemeClr val="accent2">
            <a:hueOff val="214284"/>
            <a:satOff val="-24046"/>
            <a:lumOff val="4118"/>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2">
              <a:hueOff val="214284"/>
              <a:satOff val="-24046"/>
              <a:lumOff val="4118"/>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lvl="0" algn="l" defTabSz="844550">
            <a:lnSpc>
              <a:spcPct val="90000"/>
            </a:lnSpc>
            <a:spcBef>
              <a:spcPct val="0"/>
            </a:spcBef>
            <a:spcAft>
              <a:spcPct val="35000"/>
            </a:spcAft>
          </a:pPr>
          <a:r>
            <a:rPr lang="en-US" sz="1900" kern="1200" dirty="0">
              <a:solidFill>
                <a:schemeClr val="tx1"/>
              </a:solidFill>
            </a:rPr>
            <a:t>Texas law is often seen as a complete barrier to governmental provision of such services.</a:t>
          </a:r>
        </a:p>
      </dsp:txBody>
      <dsp:txXfrm>
        <a:off x="5048336" y="1003528"/>
        <a:ext cx="2960299" cy="1776927"/>
      </dsp:txXfrm>
    </dsp:sp>
    <dsp:sp modelId="{D7ADA343-BBCC-3046-83A5-06106EDDDDF3}">
      <dsp:nvSpPr>
        <dsp:cNvPr id="0" name=""/>
        <dsp:cNvSpPr/>
      </dsp:nvSpPr>
      <dsp:spPr>
        <a:xfrm>
          <a:off x="8627265" y="1290100"/>
          <a:ext cx="2220954" cy="990822"/>
        </a:xfrm>
        <a:prstGeom prst="homePlate">
          <a:avLst/>
        </a:prstGeom>
        <a:solidFill>
          <a:schemeClr val="accent2">
            <a:hueOff val="428568"/>
            <a:satOff val="-48092"/>
            <a:lumOff val="8236"/>
            <a:alphaOff val="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2">
              <a:hueOff val="428568"/>
              <a:satOff val="-48092"/>
              <a:lumOff val="8236"/>
              <a:alphaOff val="0"/>
              <a:shade val="70000"/>
              <a:satMod val="10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It is not.</a:t>
          </a:r>
        </a:p>
      </dsp:txBody>
      <dsp:txXfrm>
        <a:off x="8627265" y="1290100"/>
        <a:ext cx="1973249" cy="99082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CD2E8-CA44-C64C-A5F5-376D5DC0160C}" type="datetimeFigureOut">
              <a:rPr lang="en-US" smtClean="0"/>
              <a:t>9/19/2018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A361F-A738-0F4F-9FC5-F321C1D0D42E}" type="slidenum">
              <a:rPr lang="en-US" smtClean="0"/>
              <a:t>‹#›</a:t>
            </a:fld>
            <a:endParaRPr lang="en-US"/>
          </a:p>
        </p:txBody>
      </p:sp>
    </p:spTree>
    <p:extLst>
      <p:ext uri="{BB962C8B-B14F-4D97-AF65-F5344CB8AC3E}">
        <p14:creationId xmlns:p14="http://schemas.microsoft.com/office/powerpoint/2010/main" val="394710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361F-A738-0F4F-9FC5-F321C1D0D42E}" type="slidenum">
              <a:rPr lang="en-US" smtClean="0"/>
              <a:t>2</a:t>
            </a:fld>
            <a:endParaRPr lang="en-US"/>
          </a:p>
        </p:txBody>
      </p:sp>
    </p:spTree>
    <p:extLst>
      <p:ext uri="{BB962C8B-B14F-4D97-AF65-F5344CB8AC3E}">
        <p14:creationId xmlns:p14="http://schemas.microsoft.com/office/powerpoint/2010/main" val="290276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361F-A738-0F4F-9FC5-F321C1D0D42E}" type="slidenum">
              <a:rPr lang="en-US" smtClean="0"/>
              <a:t>3</a:t>
            </a:fld>
            <a:endParaRPr lang="en-US"/>
          </a:p>
        </p:txBody>
      </p:sp>
    </p:spTree>
    <p:extLst>
      <p:ext uri="{BB962C8B-B14F-4D97-AF65-F5344CB8AC3E}">
        <p14:creationId xmlns:p14="http://schemas.microsoft.com/office/powerpoint/2010/main" val="2370503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361F-A738-0F4F-9FC5-F321C1D0D42E}" type="slidenum">
              <a:rPr lang="en-US" smtClean="0"/>
              <a:t>16</a:t>
            </a:fld>
            <a:endParaRPr lang="en-US"/>
          </a:p>
        </p:txBody>
      </p:sp>
    </p:spTree>
    <p:extLst>
      <p:ext uri="{BB962C8B-B14F-4D97-AF65-F5344CB8AC3E}">
        <p14:creationId xmlns:p14="http://schemas.microsoft.com/office/powerpoint/2010/main" val="367686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A5371931-84ED-4B65-B4F8-BD3E848AF0D3}" type="datetime1">
              <a:rPr lang="en-US" smtClean="0"/>
              <a:t>9/19/2018</a:t>
            </a:fld>
            <a:endParaRPr lang="en-US" dirty="0"/>
          </a:p>
        </p:txBody>
      </p:sp>
      <p:sp>
        <p:nvSpPr>
          <p:cNvPr id="17" name="Footer Placeholder 16"/>
          <p:cNvSpPr>
            <a:spLocks noGrp="1"/>
          </p:cNvSpPr>
          <p:nvPr>
            <p:ph type="ftr" sz="quarter" idx="11"/>
          </p:nvPr>
        </p:nvSpPr>
        <p:spPr/>
        <p:txBody>
          <a:bodyPr/>
          <a:lstStyle/>
          <a:p>
            <a:r>
              <a:rPr lang="en-US"/>
              <a:t>EWELL | BROWN | BLANKE | KNIGHT</a:t>
            </a:r>
            <a:endParaRPr lang="en-US" dirty="0"/>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D57F1E4F-1CFF-5643-939E-217C01CDF565}" type="slidenum">
              <a:rPr lang="en-US" smtClean="0"/>
              <a:pPr/>
              <a:t>‹#›</a:t>
            </a:fld>
            <a:endParaRPr lang="en-US" dirty="0"/>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6D7D040-F24B-45AC-8294-FD648F57EB4D}" type="datetime1">
              <a:rPr lang="en-US" smtClean="0"/>
              <a:t>9/19/2018</a:t>
            </a:fld>
            <a:endParaRPr lang="en-US" dirty="0"/>
          </a:p>
        </p:txBody>
      </p:sp>
      <p:sp>
        <p:nvSpPr>
          <p:cNvPr id="5" name="Footer Placeholder 4"/>
          <p:cNvSpPr>
            <a:spLocks noGrp="1"/>
          </p:cNvSpPr>
          <p:nvPr>
            <p:ph type="ftr" sz="quarter" idx="11"/>
          </p:nvPr>
        </p:nvSpPr>
        <p:spPr/>
        <p:txBody>
          <a:bodyPr/>
          <a:lstStyle/>
          <a:p>
            <a:r>
              <a:rPr lang="en-US"/>
              <a:t>EWELL | BROWN | BLANKE | KNIGHT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9221216" y="3009902"/>
            <a:ext cx="609600" cy="441325"/>
          </a:xfrm>
        </p:spPr>
        <p:txBody>
          <a:bodyPr/>
          <a:lstStyle/>
          <a:p>
            <a:fld id="{D57F1E4F-1CFF-5643-939E-217C01CDF565}" type="slidenum">
              <a:rPr lang="en-US" smtClean="0"/>
              <a:pPr/>
              <a:t>‹#›</a:t>
            </a:fld>
            <a:endParaRPr lang="en-US" dirty="0"/>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6384447-6D13-44C3-A94F-F4EEC172CEA9}" type="datetime1">
              <a:rPr lang="en-US" smtClean="0"/>
              <a:t>9/19/2018</a:t>
            </a:fld>
            <a:endParaRPr lang="en-US" dirty="0"/>
          </a:p>
        </p:txBody>
      </p:sp>
      <p:sp>
        <p:nvSpPr>
          <p:cNvPr id="5" name="Footer Placeholder 4"/>
          <p:cNvSpPr>
            <a:spLocks noGrp="1"/>
          </p:cNvSpPr>
          <p:nvPr>
            <p:ph type="ftr" sz="quarter" idx="11"/>
          </p:nvPr>
        </p:nvSpPr>
        <p:spPr/>
        <p:txBody>
          <a:bodyPr/>
          <a:lstStyle/>
          <a:p>
            <a:r>
              <a:rPr lang="en-US"/>
              <a:t>EWELL | BROWN | BLANKE | KNIGHT</a:t>
            </a:r>
            <a:endParaRPr lang="en-US" dirty="0"/>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B4120C80-CEE1-44DF-91DA-6052886E6FBC}" type="datetime1">
              <a:rPr lang="en-US" smtClean="0"/>
              <a:t>9/19/2018</a:t>
            </a:fld>
            <a:endParaRPr lang="en-US" dirty="0"/>
          </a:p>
        </p:txBody>
      </p:sp>
      <p:sp>
        <p:nvSpPr>
          <p:cNvPr id="5" name="Footer Placeholder 4"/>
          <p:cNvSpPr>
            <a:spLocks noGrp="1"/>
          </p:cNvSpPr>
          <p:nvPr>
            <p:ph type="ftr" sz="quarter" idx="11"/>
          </p:nvPr>
        </p:nvSpPr>
        <p:spPr/>
        <p:txBody>
          <a:bodyPr/>
          <a:lstStyle/>
          <a:p>
            <a:r>
              <a:rPr lang="en-US"/>
              <a:t>EWELL | BROWN | BLANKE | KNIGHT</a:t>
            </a:r>
            <a:endParaRPr lang="en-US" dirty="0"/>
          </a:p>
        </p:txBody>
      </p:sp>
      <p:sp>
        <p:nvSpPr>
          <p:cNvPr id="6" name="Slide Number Placeholder 5"/>
          <p:cNvSpPr>
            <a:spLocks noGrp="1"/>
          </p:cNvSpPr>
          <p:nvPr>
            <p:ph type="sldNum" sz="quarter" idx="12"/>
          </p:nvPr>
        </p:nvSpPr>
        <p:spPr>
          <a:xfrm>
            <a:off x="5815584" y="1026373"/>
            <a:ext cx="609600" cy="441325"/>
          </a:xfrm>
        </p:spPr>
        <p:txBody>
          <a:bodyPr/>
          <a:lstStyle/>
          <a:p>
            <a:fld id="{D57F1E4F-1CFF-5643-939E-217C01CDF565}" type="slidenum">
              <a:rPr lang="en-US" smtClean="0"/>
              <a:pPr/>
              <a:t>‹#›</a:t>
            </a:fld>
            <a:endParaRPr lang="en-US" dirty="0"/>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r>
              <a:rPr lang="en-US"/>
              <a:t>EWELL | BROWN | BLANKE | KNIGHT</a:t>
            </a:r>
            <a:endParaRPr lang="en-US" dirty="0"/>
          </a:p>
        </p:txBody>
      </p:sp>
      <p:sp>
        <p:nvSpPr>
          <p:cNvPr id="4" name="Date Placeholder 3"/>
          <p:cNvSpPr>
            <a:spLocks noGrp="1"/>
          </p:cNvSpPr>
          <p:nvPr>
            <p:ph type="dt" sz="half" idx="10"/>
          </p:nvPr>
        </p:nvSpPr>
        <p:spPr/>
        <p:txBody>
          <a:bodyPr/>
          <a:lstStyle/>
          <a:p>
            <a:fld id="{FA6A5579-C373-48B6-B153-B57E21C3F074}" type="datetime1">
              <a:rPr lang="en-US" smtClean="0"/>
              <a:t>9/19/2018</a:t>
            </a:fld>
            <a:endParaRPr lang="en-US" dirty="0"/>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D57F1E4F-1CFF-5643-939E-217C01CDF565}" type="slidenum">
              <a:rPr lang="en-US" smtClean="0"/>
              <a:pPr/>
              <a:t>‹#›</a:t>
            </a:fld>
            <a:endParaRPr lang="en-US" dirty="0"/>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C5F8BB88-7F0D-4528-AD6B-F9F8E0CDFD73}" type="datetime1">
              <a:rPr lang="en-US" smtClean="0"/>
              <a:t>9/19/2018</a:t>
            </a:fld>
            <a:endParaRPr lang="en-US" dirty="0"/>
          </a:p>
        </p:txBody>
      </p:sp>
      <p:sp>
        <p:nvSpPr>
          <p:cNvPr id="6" name="Footer Placeholder 5"/>
          <p:cNvSpPr>
            <a:spLocks noGrp="1"/>
          </p:cNvSpPr>
          <p:nvPr>
            <p:ph type="ftr" sz="quarter" idx="11"/>
          </p:nvPr>
        </p:nvSpPr>
        <p:spPr/>
        <p:txBody>
          <a:bodyPr/>
          <a:lstStyle/>
          <a:p>
            <a:r>
              <a:rPr lang="en-US"/>
              <a:t>EWELL | BROWN | BLANKE | KNIGHT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FF63C9E-3D62-47AF-9035-4BA5A4410062}" type="datetime1">
              <a:rPr lang="en-US" smtClean="0"/>
              <a:t>9/19/2018</a:t>
            </a:fld>
            <a:endParaRPr lang="en-US" dirty="0"/>
          </a:p>
        </p:txBody>
      </p:sp>
      <p:sp>
        <p:nvSpPr>
          <p:cNvPr id="8" name="Footer Placeholder 7"/>
          <p:cNvSpPr>
            <a:spLocks noGrp="1"/>
          </p:cNvSpPr>
          <p:nvPr>
            <p:ph type="ftr" sz="quarter" idx="11"/>
          </p:nvPr>
        </p:nvSpPr>
        <p:spPr>
          <a:xfrm>
            <a:off x="406400" y="6409944"/>
            <a:ext cx="4775200" cy="365760"/>
          </a:xfrm>
        </p:spPr>
        <p:txBody>
          <a:bodyPr/>
          <a:lstStyle/>
          <a:p>
            <a:r>
              <a:rPr lang="en-US"/>
              <a:t>EWELL | BROWN | BLANKE | KNIGHT</a:t>
            </a:r>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D57F1E4F-1CFF-5643-939E-217C01CDF565}"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CF051F9-14CB-452D-AFDA-99507940D326}" type="datetime1">
              <a:rPr lang="en-US" smtClean="0"/>
              <a:t>9/19/2018</a:t>
            </a:fld>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5" name="Slide Number Placeholder 4"/>
          <p:cNvSpPr>
            <a:spLocks noGrp="1"/>
          </p:cNvSpPr>
          <p:nvPr>
            <p:ph type="sldNum" sz="quarter" idx="12"/>
          </p:nvPr>
        </p:nvSpPr>
        <p:spPr>
          <a:xfrm>
            <a:off x="5791200" y="1036021"/>
            <a:ext cx="609600" cy="441325"/>
          </a:xfrm>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51C66098-5D97-4983-891C-74783797E238}" type="datetime1">
              <a:rPr lang="en-US" smtClean="0"/>
              <a:t>9/19/2018</a:t>
            </a:fld>
            <a:endParaRPr lang="en-US" dirty="0"/>
          </a:p>
        </p:txBody>
      </p:sp>
      <p:sp>
        <p:nvSpPr>
          <p:cNvPr id="3" name="Footer Placeholder 2"/>
          <p:cNvSpPr>
            <a:spLocks noGrp="1"/>
          </p:cNvSpPr>
          <p:nvPr>
            <p:ph type="ftr" sz="quarter" idx="11"/>
          </p:nvPr>
        </p:nvSpPr>
        <p:spPr/>
        <p:txBody>
          <a:bodyPr/>
          <a:lstStyle/>
          <a:p>
            <a:r>
              <a:rPr lang="en-US"/>
              <a:t>EWELL | BROWN | BLANKE | KNIGHT</a:t>
            </a:r>
            <a:endParaRPr lang="en-US" dirty="0"/>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D57F1E4F-1CFF-5643-939E-217C01CDF565}" type="slidenum">
              <a:rPr lang="en-US" smtClean="0"/>
              <a:pPr/>
              <a:t>‹#›</a:t>
            </a:fld>
            <a:endParaRPr lang="en-US" dirty="0"/>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1535F94-46D6-4BEC-AAA0-EA7F13F3A762}" type="datetime1">
              <a:rPr lang="en-US" smtClean="0"/>
              <a:t>9/19/2018</a:t>
            </a:fld>
            <a:endParaRPr lang="en-US" dirty="0"/>
          </a:p>
        </p:txBody>
      </p:sp>
      <p:sp>
        <p:nvSpPr>
          <p:cNvPr id="6" name="Footer Placeholder 5"/>
          <p:cNvSpPr>
            <a:spLocks noGrp="1"/>
          </p:cNvSpPr>
          <p:nvPr>
            <p:ph type="ftr" sz="quarter" idx="11"/>
          </p:nvPr>
        </p:nvSpPr>
        <p:spPr>
          <a:xfrm>
            <a:off x="402336" y="6410848"/>
            <a:ext cx="4511040" cy="365760"/>
          </a:xfrm>
        </p:spPr>
        <p:txBody>
          <a:bodyPr/>
          <a:lstStyle/>
          <a:p>
            <a:r>
              <a:rPr lang="en-US"/>
              <a:t>EWELL | BROWN | BLANKE | KNIGHT</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p>
            <a:fld id="{D57F1E4F-1CFF-5643-939E-217C01CDF565}" type="slidenum">
              <a:rPr lang="en-US" smtClean="0"/>
              <a:pPr/>
              <a:t>‹#›</a:t>
            </a:fld>
            <a:endParaRPr lang="en-US"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7717536" y="6404984"/>
            <a:ext cx="4059936" cy="365760"/>
          </a:xfrm>
        </p:spPr>
        <p:txBody>
          <a:bodyPr/>
          <a:lstStyle/>
          <a:p>
            <a:fld id="{7CED482F-1CAD-4A07-B5E0-8FCBCBF0C5B1}" type="datetime1">
              <a:rPr lang="en-US" smtClean="0"/>
              <a:t>9/19/2018</a:t>
            </a:fld>
            <a:endParaRPr lang="en-US" dirty="0"/>
          </a:p>
        </p:txBody>
      </p:sp>
      <p:sp>
        <p:nvSpPr>
          <p:cNvPr id="6" name="Footer Placeholder 5"/>
          <p:cNvSpPr>
            <a:spLocks noGrp="1"/>
          </p:cNvSpPr>
          <p:nvPr>
            <p:ph type="ftr" sz="quarter" idx="11"/>
          </p:nvPr>
        </p:nvSpPr>
        <p:spPr>
          <a:xfrm>
            <a:off x="402336" y="6410848"/>
            <a:ext cx="4779264" cy="365760"/>
          </a:xfrm>
        </p:spPr>
        <p:txBody>
          <a:bodyPr/>
          <a:lstStyle/>
          <a:p>
            <a:r>
              <a:rPr lang="en-US"/>
              <a:t>EWELL | BROWN | BLANKE | KNIGHT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5372326E-85DB-4EFF-B22C-2A62FE673E94}" type="datetime1">
              <a:rPr lang="en-US" smtClean="0"/>
              <a:t>9/19/2018</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r>
              <a:rPr lang="en-US"/>
              <a:t>EWELL | BROWN | BLANKE | KNIGHT</a:t>
            </a:r>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57F1E4F-1CFF-5643-939E-217C01CDF565}" type="slidenum">
              <a:rPr lang="en-US" smtClean="0"/>
              <a:pPr/>
              <a:t>‹#›</a:t>
            </a:fld>
            <a:endParaRPr lang="en-US"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https://media.gettyimages.com/photos/brown-bear-fishing-for-salmon-at-waterfall-picture-id593346424?k=6&amp;m=593346424&amp;s=612x612&amp;w=0&amp;h=VWtej7x478ggbgepyoSPcUv16EMURVPf99BnnjATtUc="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https://s3-us-west-2.amazonaws.com/ktoo/2017/09/sockeye.jp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jpeg"/><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diagramDrawing" Target="../diagrams/drawing1.xml"/><Relationship Id="rId5" Type="http://schemas.openxmlformats.org/officeDocument/2006/relationships/image" Target="https://s3-us-west-2.amazonaws.com/ktoo/2017/09/sockeye.jpg" TargetMode="External"/><Relationship Id="rId10" Type="http://schemas.openxmlformats.org/officeDocument/2006/relationships/diagramColors" Target="../diagrams/colors1.xml"/><Relationship Id="rId4" Type="http://schemas.openxmlformats.org/officeDocument/2006/relationships/image" Target="../media/image3.jpe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024" y="1926770"/>
            <a:ext cx="3644536" cy="2775859"/>
          </a:xfrm>
          <a:ln w="12700">
            <a:noFill/>
          </a:ln>
        </p:spPr>
        <p:txBody>
          <a:bodyPr>
            <a:normAutofit/>
          </a:bodyPr>
          <a:lstStyle/>
          <a:p>
            <a:pPr algn="l"/>
            <a:r>
              <a:rPr lang="en-US" sz="3200" dirty="0">
                <a:solidFill>
                  <a:schemeClr val="tx1"/>
                </a:solidFill>
              </a:rPr>
              <a:t>Texas Community Broadband Networks:</a:t>
            </a:r>
            <a:br>
              <a:rPr lang="en-US" sz="3200" dirty="0">
                <a:solidFill>
                  <a:schemeClr val="tx1"/>
                </a:solidFill>
              </a:rPr>
            </a:br>
            <a:r>
              <a:rPr lang="en-US" sz="3200" dirty="0">
                <a:solidFill>
                  <a:schemeClr val="tx1"/>
                </a:solidFill>
              </a:rPr>
              <a:t>Legal Issues</a:t>
            </a:r>
            <a:endParaRPr lang="en-US" dirty="0">
              <a:solidFill>
                <a:schemeClr val="tx1"/>
              </a:solidFill>
            </a:endParaRPr>
          </a:p>
        </p:txBody>
      </p:sp>
      <p:sp>
        <p:nvSpPr>
          <p:cNvPr id="3" name="Content Placeholder 2"/>
          <p:cNvSpPr>
            <a:spLocks noGrp="1"/>
          </p:cNvSpPr>
          <p:nvPr>
            <p:ph sz="quarter" idx="1"/>
          </p:nvPr>
        </p:nvSpPr>
        <p:spPr>
          <a:xfrm>
            <a:off x="5551714" y="2995966"/>
            <a:ext cx="5120640" cy="2193254"/>
          </a:xfrm>
        </p:spPr>
        <p:txBody>
          <a:bodyPr/>
          <a:lstStyle/>
          <a:p>
            <a:pPr marL="0" indent="0">
              <a:buNone/>
            </a:pPr>
            <a:r>
              <a:rPr lang="en-US" sz="2000" dirty="0"/>
              <a:t>David F. Brown</a:t>
            </a:r>
          </a:p>
          <a:p>
            <a:pPr marL="0" indent="0">
              <a:buNone/>
            </a:pPr>
            <a:r>
              <a:rPr lang="en-US" sz="2000" dirty="0"/>
              <a:t>Ewell, Brown, Blanke &amp; Knight LLP</a:t>
            </a:r>
          </a:p>
          <a:p>
            <a:pPr marL="0" indent="0">
              <a:buNone/>
            </a:pPr>
            <a:r>
              <a:rPr lang="en-US" sz="2000" dirty="0"/>
              <a:t>111 Congress Avenue, 28</a:t>
            </a:r>
            <a:r>
              <a:rPr lang="en-US" sz="2000" baseline="30000" dirty="0"/>
              <a:t>th</a:t>
            </a:r>
            <a:r>
              <a:rPr lang="en-US" sz="2000" dirty="0"/>
              <a:t> Floor</a:t>
            </a:r>
          </a:p>
          <a:p>
            <a:pPr marL="0" indent="0">
              <a:buNone/>
            </a:pPr>
            <a:r>
              <a:rPr lang="en-US" sz="2000" dirty="0"/>
              <a:t>Austin, Texas 78701</a:t>
            </a:r>
          </a:p>
          <a:p>
            <a:endParaRPr lang="en-US" dirty="0"/>
          </a:p>
        </p:txBody>
      </p:sp>
      <p:cxnSp>
        <p:nvCxnSpPr>
          <p:cNvPr id="6" name="Straight Connector 5">
            <a:extLst>
              <a:ext uri="{FF2B5EF4-FFF2-40B4-BE49-F238E27FC236}">
                <a16:creationId xmlns:a16="http://schemas.microsoft.com/office/drawing/2014/main" id="{30EFD79F-7790-479B-B7DB-BD0D8C101DD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094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A9FE-9E40-6D4F-BCA2-6AE6A247CC59}"/>
              </a:ext>
            </a:extLst>
          </p:cNvPr>
          <p:cNvSpPr>
            <a:spLocks noGrp="1"/>
          </p:cNvSpPr>
          <p:nvPr>
            <p:ph type="title"/>
          </p:nvPr>
        </p:nvSpPr>
        <p:spPr>
          <a:xfrm>
            <a:off x="2558868" y="1"/>
            <a:ext cx="7760789" cy="548640"/>
          </a:xfrm>
        </p:spPr>
        <p:txBody>
          <a:bodyPr>
            <a:normAutofit/>
          </a:bodyPr>
          <a:lstStyle/>
          <a:p>
            <a:r>
              <a:rPr lang="en-US" sz="2300" cap="small" dirty="0">
                <a:solidFill>
                  <a:schemeClr val="bg1"/>
                </a:solidFill>
              </a:rPr>
              <a:t>Municipal telecom services framework</a:t>
            </a:r>
            <a:endParaRPr lang="en-US" sz="2300" dirty="0">
              <a:solidFill>
                <a:schemeClr val="bg1"/>
              </a:solidFill>
            </a:endParaRPr>
          </a:p>
        </p:txBody>
      </p:sp>
      <p:sp>
        <p:nvSpPr>
          <p:cNvPr id="5" name="Text Placeholder 4"/>
          <p:cNvSpPr>
            <a:spLocks noGrp="1"/>
          </p:cNvSpPr>
          <p:nvPr>
            <p:ph type="body" idx="2"/>
          </p:nvPr>
        </p:nvSpPr>
        <p:spPr>
          <a:xfrm>
            <a:off x="508000" y="1214847"/>
            <a:ext cx="3149600" cy="4911318"/>
          </a:xfrm>
        </p:spPr>
        <p:txBody>
          <a:bodyPr/>
          <a:lstStyle/>
          <a:p>
            <a:endParaRPr lang="en-US" dirty="0">
              <a:solidFill>
                <a:schemeClr val="tx1"/>
              </a:solidFill>
            </a:endParaRPr>
          </a:p>
          <a:p>
            <a:r>
              <a:rPr lang="en-US" b="1" dirty="0">
                <a:solidFill>
                  <a:schemeClr val="tx1"/>
                </a:solidFill>
              </a:rPr>
              <a:t>And both municipalities and municipally owned electric utilities may sell broadband internet access service at retail.</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375809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508000" y="1332411"/>
            <a:ext cx="3149600" cy="4793753"/>
          </a:xfrm>
        </p:spPr>
        <p:txBody>
          <a:bodyPr/>
          <a:lstStyle/>
          <a:p>
            <a:r>
              <a:rPr lang="en-US" b="1" dirty="0">
                <a:solidFill>
                  <a:schemeClr val="tx1"/>
                </a:solidFill>
              </a:rPr>
              <a:t>There is no state law prohibition on municipal provision of an “information service,” such as BIAS</a:t>
            </a:r>
            <a:endParaRPr lang="en-US" dirty="0">
              <a:solidFill>
                <a:schemeClr val="tx1"/>
              </a:solidFill>
            </a:endParaRP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7" name="Title 1">
            <a:extLst>
              <a:ext uri="{FF2B5EF4-FFF2-40B4-BE49-F238E27FC236}">
                <a16:creationId xmlns:a16="http://schemas.microsoft.com/office/drawing/2014/main" id="{E2ADA9FE-9E40-6D4F-BCA2-6AE6A247CC59}"/>
              </a:ext>
            </a:extLst>
          </p:cNvPr>
          <p:cNvSpPr>
            <a:spLocks noGrp="1"/>
          </p:cNvSpPr>
          <p:nvPr>
            <p:ph type="title"/>
          </p:nvPr>
        </p:nvSpPr>
        <p:spPr>
          <a:xfrm>
            <a:off x="2558868" y="1"/>
            <a:ext cx="7760789" cy="548640"/>
          </a:xfrm>
        </p:spPr>
        <p:txBody>
          <a:bodyPr>
            <a:normAutofit/>
          </a:bodyPr>
          <a:lstStyle/>
          <a:p>
            <a:r>
              <a:rPr lang="en-US" sz="2300" cap="small" dirty="0">
                <a:solidFill>
                  <a:schemeClr val="bg1"/>
                </a:solidFill>
              </a:rPr>
              <a:t>Municipal telecom services framework</a:t>
            </a:r>
            <a:endParaRPr lang="en-US" sz="2300" dirty="0">
              <a:solidFill>
                <a:schemeClr val="bg1"/>
              </a:solidFill>
            </a:endParaRPr>
          </a:p>
        </p:txBody>
      </p:sp>
    </p:spTree>
    <p:extLst>
      <p:ext uri="{BB962C8B-B14F-4D97-AF65-F5344CB8AC3E}">
        <p14:creationId xmlns:p14="http://schemas.microsoft.com/office/powerpoint/2010/main" val="3850879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508000" y="1502229"/>
            <a:ext cx="3149600" cy="4623935"/>
          </a:xfrm>
        </p:spPr>
        <p:txBody>
          <a:bodyPr/>
          <a:lstStyle/>
          <a:p>
            <a:r>
              <a:rPr lang="en-US" b="1" dirty="0">
                <a:solidFill>
                  <a:schemeClr val="tx1"/>
                </a:solidFill>
              </a:rPr>
              <a:t>Must Texas allow municipalities to offer BIAS?</a:t>
            </a:r>
          </a:p>
          <a:p>
            <a:pPr marL="457200"/>
            <a:r>
              <a:rPr lang="en-US" b="1" dirty="0">
                <a:solidFill>
                  <a:schemeClr val="tx1"/>
                </a:solidFill>
              </a:rPr>
              <a:t>No.</a:t>
            </a:r>
            <a:endParaRPr lang="en-US" dirty="0">
              <a:solidFill>
                <a:schemeClr val="tx1"/>
              </a:solidFill>
            </a:endParaRP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7" name="Title 1">
            <a:extLst>
              <a:ext uri="{FF2B5EF4-FFF2-40B4-BE49-F238E27FC236}">
                <a16:creationId xmlns:a16="http://schemas.microsoft.com/office/drawing/2014/main" id="{E2ADA9FE-9E40-6D4F-BCA2-6AE6A247CC59}"/>
              </a:ext>
            </a:extLst>
          </p:cNvPr>
          <p:cNvSpPr txBox="1">
            <a:spLocks/>
          </p:cNvSpPr>
          <p:nvPr/>
        </p:nvSpPr>
        <p:spPr>
          <a:xfrm>
            <a:off x="2558868" y="1"/>
            <a:ext cx="7760789" cy="548640"/>
          </a:xfrm>
          <a:prstGeom prst="rect">
            <a:avLst/>
          </a:prstGeom>
        </p:spPr>
        <p:txBody>
          <a:bodyPr vert="horz" anchor="b">
            <a:norm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sz="2300" cap="small" dirty="0">
                <a:solidFill>
                  <a:schemeClr val="bg1"/>
                </a:solidFill>
              </a:rPr>
              <a:t>Municipal telecom services framework</a:t>
            </a:r>
            <a:endParaRPr lang="en-US" sz="2300" dirty="0">
              <a:solidFill>
                <a:schemeClr val="bg1"/>
              </a:solidFill>
            </a:endParaRPr>
          </a:p>
        </p:txBody>
      </p:sp>
    </p:spTree>
    <p:extLst>
      <p:ext uri="{BB962C8B-B14F-4D97-AF65-F5344CB8AC3E}">
        <p14:creationId xmlns:p14="http://schemas.microsoft.com/office/powerpoint/2010/main" val="48948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508000" y="1580607"/>
            <a:ext cx="3149600" cy="4545558"/>
          </a:xfrm>
        </p:spPr>
        <p:txBody>
          <a:bodyPr/>
          <a:lstStyle/>
          <a:p>
            <a:r>
              <a:rPr lang="en-US" b="1" dirty="0">
                <a:solidFill>
                  <a:schemeClr val="tx1"/>
                </a:solidFill>
              </a:rPr>
              <a:t>Into the weeds, as if we weren’t already there:</a:t>
            </a:r>
          </a:p>
          <a:p>
            <a:r>
              <a:rPr lang="en-US" b="1" dirty="0">
                <a:solidFill>
                  <a:schemeClr val="tx1"/>
                </a:solidFill>
              </a:rPr>
              <a:t>BIAS is an “information service,” </a:t>
            </a:r>
          </a:p>
          <a:p>
            <a:r>
              <a:rPr lang="en-US" b="1" dirty="0">
                <a:solidFill>
                  <a:schemeClr val="tx1"/>
                </a:solidFill>
              </a:rPr>
              <a:t>Not a “telecommunications service” </a:t>
            </a:r>
          </a:p>
          <a:p>
            <a:r>
              <a:rPr lang="en-US" b="1" dirty="0">
                <a:solidFill>
                  <a:schemeClr val="tx1"/>
                </a:solidFill>
              </a:rPr>
              <a:t>Under federal law</a:t>
            </a:r>
            <a:endParaRPr lang="en-US" dirty="0">
              <a:solidFill>
                <a:schemeClr val="tx1"/>
              </a:solidFill>
            </a:endParaRP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7" name="Title 1">
            <a:extLst>
              <a:ext uri="{FF2B5EF4-FFF2-40B4-BE49-F238E27FC236}">
                <a16:creationId xmlns:a16="http://schemas.microsoft.com/office/drawing/2014/main" id="{E2ADA9FE-9E40-6D4F-BCA2-6AE6A247CC59}"/>
              </a:ext>
            </a:extLst>
          </p:cNvPr>
          <p:cNvSpPr txBox="1">
            <a:spLocks/>
          </p:cNvSpPr>
          <p:nvPr/>
        </p:nvSpPr>
        <p:spPr>
          <a:xfrm>
            <a:off x="2558868" y="1"/>
            <a:ext cx="7760789" cy="548640"/>
          </a:xfrm>
          <a:prstGeom prst="rect">
            <a:avLst/>
          </a:prstGeom>
        </p:spPr>
        <p:txBody>
          <a:bodyPr vert="horz" anchor="b">
            <a:norm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sz="2300" cap="small" dirty="0">
                <a:solidFill>
                  <a:schemeClr val="bg1"/>
                </a:solidFill>
              </a:rPr>
              <a:t>Municipal telecom services framework</a:t>
            </a:r>
            <a:endParaRPr lang="en-US" sz="2300" dirty="0">
              <a:solidFill>
                <a:schemeClr val="bg1"/>
              </a:solidFill>
            </a:endParaRPr>
          </a:p>
        </p:txBody>
      </p:sp>
    </p:spTree>
    <p:extLst>
      <p:ext uri="{BB962C8B-B14F-4D97-AF65-F5344CB8AC3E}">
        <p14:creationId xmlns:p14="http://schemas.microsoft.com/office/powerpoint/2010/main" val="1888841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508000" y="1476103"/>
            <a:ext cx="3149600" cy="4650061"/>
          </a:xfrm>
        </p:spPr>
        <p:txBody>
          <a:bodyPr/>
          <a:lstStyle/>
          <a:p>
            <a:r>
              <a:rPr lang="en-US" b="1" dirty="0">
                <a:solidFill>
                  <a:schemeClr val="tx1"/>
                </a:solidFill>
              </a:rPr>
              <a:t>States don’t regulate “information services,” </a:t>
            </a:r>
          </a:p>
          <a:p>
            <a:r>
              <a:rPr lang="en-US" b="1" dirty="0">
                <a:solidFill>
                  <a:schemeClr val="tx1"/>
                </a:solidFill>
              </a:rPr>
              <a:t>which are capabilities for, among other things, </a:t>
            </a:r>
          </a:p>
          <a:p>
            <a:r>
              <a:rPr lang="en-US" b="1" dirty="0">
                <a:solidFill>
                  <a:schemeClr val="tx1"/>
                </a:solidFill>
              </a:rPr>
              <a:t>“making available information via telecommunications.”</a:t>
            </a:r>
          </a:p>
          <a:p>
            <a:r>
              <a:rPr lang="en-US" b="1" dirty="0">
                <a:solidFill>
                  <a:schemeClr val="tx1"/>
                </a:solidFill>
              </a:rPr>
              <a:t>47 U.S.C. § 153(20)</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7" name="Title 1">
            <a:extLst>
              <a:ext uri="{FF2B5EF4-FFF2-40B4-BE49-F238E27FC236}">
                <a16:creationId xmlns:a16="http://schemas.microsoft.com/office/drawing/2014/main" id="{E2ADA9FE-9E40-6D4F-BCA2-6AE6A247CC59}"/>
              </a:ext>
            </a:extLst>
          </p:cNvPr>
          <p:cNvSpPr txBox="1">
            <a:spLocks/>
          </p:cNvSpPr>
          <p:nvPr/>
        </p:nvSpPr>
        <p:spPr>
          <a:xfrm>
            <a:off x="2558868" y="1"/>
            <a:ext cx="7760789" cy="548640"/>
          </a:xfrm>
          <a:prstGeom prst="rect">
            <a:avLst/>
          </a:prstGeom>
        </p:spPr>
        <p:txBody>
          <a:bodyPr vert="horz" anchor="b">
            <a:norm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sz="2300" cap="small" dirty="0">
                <a:solidFill>
                  <a:schemeClr val="bg1"/>
                </a:solidFill>
              </a:rPr>
              <a:t>Municipal telecom services framework</a:t>
            </a:r>
            <a:endParaRPr lang="en-US" sz="2300" dirty="0">
              <a:solidFill>
                <a:schemeClr val="bg1"/>
              </a:solidFill>
            </a:endParaRPr>
          </a:p>
        </p:txBody>
      </p:sp>
    </p:spTree>
    <p:extLst>
      <p:ext uri="{BB962C8B-B14F-4D97-AF65-F5344CB8AC3E}">
        <p14:creationId xmlns:p14="http://schemas.microsoft.com/office/powerpoint/2010/main" val="1498679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508000" y="1031967"/>
            <a:ext cx="3149600" cy="5094198"/>
          </a:xfrm>
        </p:spPr>
        <p:txBody>
          <a:bodyPr/>
          <a:lstStyle/>
          <a:p>
            <a:r>
              <a:rPr lang="en-US" b="1" dirty="0">
                <a:solidFill>
                  <a:schemeClr val="tx1"/>
                </a:solidFill>
              </a:rPr>
              <a:t>But, states can restrict what their subdivisions, </a:t>
            </a:r>
          </a:p>
          <a:p>
            <a:r>
              <a:rPr lang="en-US" b="1" dirty="0">
                <a:solidFill>
                  <a:schemeClr val="tx1"/>
                </a:solidFill>
              </a:rPr>
              <a:t>Like municipalities, do.</a:t>
            </a:r>
          </a:p>
          <a:p>
            <a:r>
              <a:rPr lang="en-US" b="1" dirty="0">
                <a:solidFill>
                  <a:schemeClr val="tx1"/>
                </a:solidFill>
              </a:rPr>
              <a:t>And federal law, as written, does not preempt that authority.</a:t>
            </a:r>
          </a:p>
          <a:p>
            <a:r>
              <a:rPr lang="en-US" b="1" i="1" dirty="0">
                <a:solidFill>
                  <a:schemeClr val="tx1"/>
                </a:solidFill>
              </a:rPr>
              <a:t>City of Abilene, Texas, v. FCC</a:t>
            </a:r>
            <a:r>
              <a:rPr lang="en-US" b="1" dirty="0">
                <a:solidFill>
                  <a:schemeClr val="tx1"/>
                </a:solidFill>
              </a:rPr>
              <a:t>, 164 F.3d 49 (D.C. Cir. 1999)</a:t>
            </a:r>
          </a:p>
          <a:p>
            <a:r>
              <a:rPr lang="en-US" b="1" i="1" dirty="0">
                <a:solidFill>
                  <a:schemeClr val="tx1"/>
                </a:solidFill>
              </a:rPr>
              <a:t>Nixon v. Missouri Municipal League</a:t>
            </a:r>
            <a:r>
              <a:rPr lang="en-US" b="1" dirty="0">
                <a:solidFill>
                  <a:schemeClr val="tx1"/>
                </a:solidFill>
              </a:rPr>
              <a:t>, 541 U.S. 125 (2004)</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6" name="Title 1">
            <a:extLst>
              <a:ext uri="{FF2B5EF4-FFF2-40B4-BE49-F238E27FC236}">
                <a16:creationId xmlns:a16="http://schemas.microsoft.com/office/drawing/2014/main" id="{E2ADA9FE-9E40-6D4F-BCA2-6AE6A247CC59}"/>
              </a:ext>
            </a:extLst>
          </p:cNvPr>
          <p:cNvSpPr txBox="1">
            <a:spLocks/>
          </p:cNvSpPr>
          <p:nvPr/>
        </p:nvSpPr>
        <p:spPr>
          <a:xfrm>
            <a:off x="2558868" y="1"/>
            <a:ext cx="7760789" cy="548640"/>
          </a:xfrm>
          <a:prstGeom prst="rect">
            <a:avLst/>
          </a:prstGeom>
        </p:spPr>
        <p:txBody>
          <a:bodyPr vert="horz" anchor="b">
            <a:norm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sz="2300" cap="small" dirty="0">
                <a:solidFill>
                  <a:schemeClr val="bg1"/>
                </a:solidFill>
              </a:rPr>
              <a:t>Municipal telecom services framework</a:t>
            </a:r>
            <a:endParaRPr lang="en-US" sz="2300" dirty="0">
              <a:solidFill>
                <a:schemeClr val="bg1"/>
              </a:solidFill>
            </a:endParaRPr>
          </a:p>
        </p:txBody>
      </p:sp>
    </p:spTree>
    <p:extLst>
      <p:ext uri="{BB962C8B-B14F-4D97-AF65-F5344CB8AC3E}">
        <p14:creationId xmlns:p14="http://schemas.microsoft.com/office/powerpoint/2010/main" val="838891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02C6-14A6-AF4B-944F-D01A4EC54E1E}"/>
              </a:ext>
            </a:extLst>
          </p:cNvPr>
          <p:cNvSpPr>
            <a:spLocks noGrp="1"/>
          </p:cNvSpPr>
          <p:nvPr>
            <p:ph type="title"/>
          </p:nvPr>
        </p:nvSpPr>
        <p:spPr>
          <a:xfrm>
            <a:off x="685802" y="145774"/>
            <a:ext cx="10126225" cy="940904"/>
          </a:xfrm>
        </p:spPr>
        <p:txBody>
          <a:bodyPr>
            <a:normAutofit fontScale="90000"/>
          </a:bodyPr>
          <a:lstStyle/>
          <a:p>
            <a:r>
              <a:rPr lang="en-US" sz="3000" cap="small" dirty="0">
                <a:solidFill>
                  <a:schemeClr val="tx1"/>
                </a:solidFill>
              </a:rPr>
              <a:t>The mechanisms for making the network </a:t>
            </a:r>
            <a:br>
              <a:rPr lang="en-US" sz="3000" cap="small" dirty="0">
                <a:solidFill>
                  <a:schemeClr val="tx1"/>
                </a:solidFill>
              </a:rPr>
            </a:br>
            <a:r>
              <a:rPr lang="en-US" sz="3000" cap="small" dirty="0">
                <a:solidFill>
                  <a:schemeClr val="tx1"/>
                </a:solidFill>
              </a:rPr>
              <a:t>a reality are few and limited</a:t>
            </a:r>
          </a:p>
        </p:txBody>
      </p:sp>
      <p:sp>
        <p:nvSpPr>
          <p:cNvPr id="3" name="Content Placeholder 2">
            <a:extLst>
              <a:ext uri="{FF2B5EF4-FFF2-40B4-BE49-F238E27FC236}">
                <a16:creationId xmlns:a16="http://schemas.microsoft.com/office/drawing/2014/main" id="{8C805195-8990-CE48-9632-3A82C49E2DE0}"/>
              </a:ext>
            </a:extLst>
          </p:cNvPr>
          <p:cNvSpPr>
            <a:spLocks noGrp="1"/>
          </p:cNvSpPr>
          <p:nvPr>
            <p:ph sz="quarter" idx="1"/>
          </p:nvPr>
        </p:nvSpPr>
        <p:spPr>
          <a:xfrm>
            <a:off x="339249" y="2705260"/>
            <a:ext cx="4222702" cy="2211297"/>
          </a:xfrm>
        </p:spPr>
        <p:txBody>
          <a:bodyPr/>
          <a:lstStyle/>
          <a:p>
            <a:pPr marL="0" indent="0">
              <a:spcAft>
                <a:spcPts val="0"/>
              </a:spcAft>
              <a:buNone/>
            </a:pPr>
            <a:r>
              <a:rPr lang="en-US" sz="2500" b="1" dirty="0"/>
              <a:t>There are bears</a:t>
            </a:r>
          </a:p>
          <a:p>
            <a:pPr marL="0" indent="0">
              <a:spcAft>
                <a:spcPts val="0"/>
              </a:spcAft>
              <a:buNone/>
            </a:pPr>
            <a:r>
              <a:rPr lang="en-US" sz="2500" b="1" dirty="0"/>
              <a:t>in the way </a:t>
            </a:r>
          </a:p>
          <a:p>
            <a:pPr marL="0" indent="0">
              <a:spcAft>
                <a:spcPts val="0"/>
              </a:spcAft>
              <a:buNone/>
            </a:pPr>
            <a:r>
              <a:rPr lang="en-US" sz="2500" b="1" dirty="0"/>
              <a:t>of success</a:t>
            </a:r>
          </a:p>
          <a:p>
            <a:pPr marL="0" indent="0">
              <a:buNone/>
            </a:pPr>
            <a:endParaRPr lang="en-US" dirty="0"/>
          </a:p>
        </p:txBody>
      </p:sp>
      <p:sp>
        <p:nvSpPr>
          <p:cNvPr id="4" name="Rectangle 2">
            <a:extLst>
              <a:ext uri="{FF2B5EF4-FFF2-40B4-BE49-F238E27FC236}">
                <a16:creationId xmlns:a16="http://schemas.microsoft.com/office/drawing/2014/main" id="{697E0082-FC80-F343-94F7-C1BA8DAE7C9B}"/>
              </a:ext>
            </a:extLst>
          </p:cNvPr>
          <p:cNvSpPr>
            <a:spLocks noChangeArrowheads="1"/>
          </p:cNvSpPr>
          <p:nvPr/>
        </p:nvSpPr>
        <p:spPr bwMode="auto">
          <a:xfrm>
            <a:off x="3131507" y="188120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204D18B0-614A-D34E-944D-6E2764D34D64}"/>
              </a:ext>
            </a:extLst>
          </p:cNvPr>
          <p:cNvSpPr>
            <a:spLocks noChangeArrowheads="1"/>
          </p:cNvSpPr>
          <p:nvPr/>
        </p:nvSpPr>
        <p:spPr bwMode="auto">
          <a:xfrm>
            <a:off x="4561953" y="1355495"/>
            <a:ext cx="132329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Picture 5" descr="Image result for image salmon waterfall">
            <a:extLst>
              <a:ext uri="{FF2B5EF4-FFF2-40B4-BE49-F238E27FC236}">
                <a16:creationId xmlns:a16="http://schemas.microsoft.com/office/drawing/2014/main" id="{1B1D432D-42DC-3A41-A956-C098AE18C34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561951" y="1738364"/>
            <a:ext cx="6824893" cy="4564512"/>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1957699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B5D8-1690-3945-9E45-2EB2182DD1F5}"/>
              </a:ext>
            </a:extLst>
          </p:cNvPr>
          <p:cNvSpPr>
            <a:spLocks noGrp="1"/>
          </p:cNvSpPr>
          <p:nvPr>
            <p:ph type="title"/>
          </p:nvPr>
        </p:nvSpPr>
        <p:spPr>
          <a:xfrm>
            <a:off x="2584994" y="52252"/>
            <a:ext cx="5161280" cy="431074"/>
          </a:xfrm>
        </p:spPr>
        <p:txBody>
          <a:bodyPr/>
          <a:lstStyle/>
          <a:p>
            <a:r>
              <a:rPr lang="en-US" cap="small" dirty="0">
                <a:solidFill>
                  <a:schemeClr val="bg1"/>
                </a:solidFill>
              </a:rPr>
              <a:t>Mechanisms</a:t>
            </a:r>
          </a:p>
        </p:txBody>
      </p:sp>
      <p:sp>
        <p:nvSpPr>
          <p:cNvPr id="5" name="Text Placeholder 4"/>
          <p:cNvSpPr>
            <a:spLocks noGrp="1"/>
          </p:cNvSpPr>
          <p:nvPr>
            <p:ph type="body" idx="2"/>
          </p:nvPr>
        </p:nvSpPr>
        <p:spPr>
          <a:xfrm>
            <a:off x="508000" y="1515291"/>
            <a:ext cx="3149600" cy="4610873"/>
          </a:xfrm>
        </p:spPr>
        <p:txBody>
          <a:bodyPr/>
          <a:lstStyle/>
          <a:p>
            <a:r>
              <a:rPr lang="en-US" b="1" dirty="0">
                <a:solidFill>
                  <a:schemeClr val="tx1"/>
                </a:solidFill>
              </a:rPr>
              <a:t>Public-Private Partnerships</a:t>
            </a:r>
          </a:p>
          <a:p>
            <a:r>
              <a:rPr lang="en-US" b="1" dirty="0" err="1">
                <a:solidFill>
                  <a:schemeClr val="tx1"/>
                </a:solidFill>
              </a:rPr>
              <a:t>Interlocal</a:t>
            </a:r>
            <a:r>
              <a:rPr lang="en-US" b="1" dirty="0">
                <a:solidFill>
                  <a:schemeClr val="tx1"/>
                </a:solidFill>
              </a:rPr>
              <a:t> Cooperation Contracts</a:t>
            </a:r>
          </a:p>
          <a:p>
            <a:endParaRPr lang="en-US" b="1" dirty="0">
              <a:solidFill>
                <a:schemeClr val="tx1"/>
              </a:solidFill>
            </a:endParaRPr>
          </a:p>
          <a:p>
            <a:r>
              <a:rPr lang="en-US" b="1" i="1" dirty="0">
                <a:solidFill>
                  <a:schemeClr val="tx1"/>
                </a:solidFill>
              </a:rPr>
              <a:t>Each seems promising . . .</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449475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B5D8-1690-3945-9E45-2EB2182DD1F5}"/>
              </a:ext>
            </a:extLst>
          </p:cNvPr>
          <p:cNvSpPr>
            <a:spLocks noGrp="1"/>
          </p:cNvSpPr>
          <p:nvPr>
            <p:ph type="title"/>
          </p:nvPr>
        </p:nvSpPr>
        <p:spPr>
          <a:xfrm>
            <a:off x="2545805" y="143692"/>
            <a:ext cx="5814423" cy="378823"/>
          </a:xfrm>
        </p:spPr>
        <p:txBody>
          <a:bodyPr/>
          <a:lstStyle/>
          <a:p>
            <a:r>
              <a:rPr lang="en-US" cap="small" dirty="0">
                <a:solidFill>
                  <a:schemeClr val="bg1"/>
                </a:solidFill>
              </a:rPr>
              <a:t>Public-private partnerships (p3)</a:t>
            </a:r>
          </a:p>
        </p:txBody>
      </p:sp>
      <p:sp>
        <p:nvSpPr>
          <p:cNvPr id="5" name="Text Placeholder 4"/>
          <p:cNvSpPr>
            <a:spLocks noGrp="1"/>
          </p:cNvSpPr>
          <p:nvPr>
            <p:ph type="body" idx="2"/>
          </p:nvPr>
        </p:nvSpPr>
        <p:spPr>
          <a:xfrm>
            <a:off x="508000" y="1371601"/>
            <a:ext cx="3149600" cy="4754564"/>
          </a:xfrm>
        </p:spPr>
        <p:txBody>
          <a:bodyPr/>
          <a:lstStyle/>
          <a:p>
            <a:r>
              <a:rPr lang="en-US" b="1" dirty="0">
                <a:solidFill>
                  <a:schemeClr val="tx1"/>
                </a:solidFill>
              </a:rPr>
              <a:t>Public-Private Partnerships are available for certain purposes under </a:t>
            </a:r>
          </a:p>
          <a:p>
            <a:r>
              <a:rPr lang="en-US" b="1" dirty="0">
                <a:solidFill>
                  <a:schemeClr val="tx1"/>
                </a:solidFill>
              </a:rPr>
              <a:t>Chapter 2267, Government Code</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2654530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402336" y="914401"/>
            <a:ext cx="3255264" cy="5211764"/>
          </a:xfrm>
        </p:spPr>
        <p:txBody>
          <a:bodyPr>
            <a:normAutofit fontScale="92500" lnSpcReduction="10000"/>
          </a:bodyPr>
          <a:lstStyle/>
          <a:p>
            <a:r>
              <a:rPr lang="en-US" b="1" dirty="0">
                <a:solidFill>
                  <a:schemeClr val="bg1"/>
                </a:solidFill>
              </a:rPr>
              <a:t>Allows “Responsible Governmental Entities” and “Private Entities” to Embark on “Qualifying Projects.”</a:t>
            </a:r>
          </a:p>
          <a:p>
            <a:r>
              <a:rPr lang="en-US" b="1" dirty="0">
                <a:solidFill>
                  <a:schemeClr val="tx1"/>
                </a:solidFill>
              </a:rPr>
              <a:t>BUT, Tex. Gov’t Code §2267.001:</a:t>
            </a:r>
          </a:p>
          <a:p>
            <a:pPr marL="457200" lvl="1" indent="0"/>
            <a:r>
              <a:rPr lang="en-US" b="1" dirty="0"/>
              <a:t>(10)  "Qualifying project" means:</a:t>
            </a:r>
          </a:p>
          <a:p>
            <a:pPr marL="457200" lvl="1" indent="0"/>
            <a:r>
              <a:rPr lang="en-US" b="1" dirty="0"/>
              <a:t>(A)  any ferry, mass transit facility, vehicle parking facility, port facility, power generation facility, fuel supply facility, oil or gas pipeline, water supply facility, public work, waste treatment facility, hospital, school, medical or nursing care facility, recreational facility, public building, technology facility, or other similar facility currently available or to be made available to a governmental entity for public use, including any structure, parking area, appurtenance, and other property required to operate the structure or facility and any technology infrastructure installed in the structure or facility that is essential to the project's purpose; or</a:t>
            </a:r>
          </a:p>
          <a:p>
            <a:pPr marL="457200" lvl="1" indent="0"/>
            <a:r>
              <a:rPr lang="en-US" b="1" dirty="0"/>
              <a:t>(B)  any improvements necessary or desirable to real property owned by a governmental entity.</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6" name="Title 1">
            <a:extLst>
              <a:ext uri="{FF2B5EF4-FFF2-40B4-BE49-F238E27FC236}">
                <a16:creationId xmlns:a16="http://schemas.microsoft.com/office/drawing/2014/main" id="{7357B5D8-1690-3945-9E45-2EB2182DD1F5}"/>
              </a:ext>
            </a:extLst>
          </p:cNvPr>
          <p:cNvSpPr txBox="1">
            <a:spLocks/>
          </p:cNvSpPr>
          <p:nvPr/>
        </p:nvSpPr>
        <p:spPr>
          <a:xfrm>
            <a:off x="2545805" y="143692"/>
            <a:ext cx="5814423" cy="378823"/>
          </a:xfrm>
          <a:prstGeom prst="rect">
            <a:avLst/>
          </a:prstGeom>
        </p:spPr>
        <p:txBody>
          <a:bodyPr vert="horz" anchor="b">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cap="small">
                <a:solidFill>
                  <a:schemeClr val="bg1"/>
                </a:solidFill>
              </a:rPr>
              <a:t>Public-private partnerships (p3)</a:t>
            </a:r>
            <a:endParaRPr lang="en-US" cap="small" dirty="0">
              <a:solidFill>
                <a:schemeClr val="bg1"/>
              </a:solidFill>
            </a:endParaRPr>
          </a:p>
        </p:txBody>
      </p:sp>
    </p:spTree>
    <p:extLst>
      <p:ext uri="{BB962C8B-B14F-4D97-AF65-F5344CB8AC3E}">
        <p14:creationId xmlns:p14="http://schemas.microsoft.com/office/powerpoint/2010/main" val="1327321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02C6-14A6-AF4B-944F-D01A4EC54E1E}"/>
              </a:ext>
            </a:extLst>
          </p:cNvPr>
          <p:cNvSpPr>
            <a:spLocks noGrp="1"/>
          </p:cNvSpPr>
          <p:nvPr>
            <p:ph type="title"/>
          </p:nvPr>
        </p:nvSpPr>
        <p:spPr>
          <a:xfrm>
            <a:off x="402336" y="228600"/>
            <a:ext cx="11379200" cy="758952"/>
          </a:xfrm>
        </p:spPr>
        <p:txBody>
          <a:bodyPr>
            <a:noAutofit/>
          </a:bodyPr>
          <a:lstStyle/>
          <a:p>
            <a:r>
              <a:rPr lang="en-US" sz="2500" cap="small" dirty="0">
                <a:solidFill>
                  <a:schemeClr val="tx1"/>
                </a:solidFill>
              </a:rPr>
              <a:t>Networks For Broadband Internet Access Service </a:t>
            </a:r>
            <a:br>
              <a:rPr lang="en-US" sz="2500" cap="small" dirty="0">
                <a:solidFill>
                  <a:schemeClr val="tx1"/>
                </a:solidFill>
              </a:rPr>
            </a:br>
            <a:r>
              <a:rPr lang="en-US" sz="2500" cap="small" dirty="0">
                <a:solidFill>
                  <a:schemeClr val="tx1"/>
                </a:solidFill>
              </a:rPr>
              <a:t>Are Hard For Private Industry And Harder For Local Government</a:t>
            </a:r>
          </a:p>
        </p:txBody>
      </p:sp>
      <p:sp>
        <p:nvSpPr>
          <p:cNvPr id="3" name="Content Placeholder 2">
            <a:extLst>
              <a:ext uri="{FF2B5EF4-FFF2-40B4-BE49-F238E27FC236}">
                <a16:creationId xmlns:a16="http://schemas.microsoft.com/office/drawing/2014/main" id="{8C805195-8990-CE48-9632-3A82C49E2DE0}"/>
              </a:ext>
            </a:extLst>
          </p:cNvPr>
          <p:cNvSpPr>
            <a:spLocks noGrp="1"/>
          </p:cNvSpPr>
          <p:nvPr>
            <p:ph sz="quarter" idx="1"/>
          </p:nvPr>
        </p:nvSpPr>
        <p:spPr>
          <a:xfrm>
            <a:off x="699761" y="2250533"/>
            <a:ext cx="3663234" cy="3184421"/>
          </a:xfrm>
        </p:spPr>
        <p:txBody>
          <a:bodyPr/>
          <a:lstStyle/>
          <a:p>
            <a:pPr marL="0" indent="0">
              <a:spcAft>
                <a:spcPts val="0"/>
              </a:spcAft>
              <a:buNone/>
            </a:pPr>
            <a:r>
              <a:rPr lang="en-US" sz="3000" dirty="0"/>
              <a:t>LOCAL GOVERNMENTAL ENTITIES </a:t>
            </a:r>
          </a:p>
          <a:p>
            <a:pPr marL="0" indent="0">
              <a:spcAft>
                <a:spcPts val="0"/>
              </a:spcAft>
              <a:buNone/>
            </a:pPr>
            <a:r>
              <a:rPr lang="en-US" sz="3000" dirty="0"/>
              <a:t>ARE SWIMMING UPSTREAM</a:t>
            </a:r>
          </a:p>
          <a:p>
            <a:pPr marL="0" indent="0">
              <a:buNone/>
            </a:pPr>
            <a:endParaRPr lang="en-US" dirty="0"/>
          </a:p>
        </p:txBody>
      </p:sp>
      <p:sp>
        <p:nvSpPr>
          <p:cNvPr id="4" name="Rectangle 2">
            <a:extLst>
              <a:ext uri="{FF2B5EF4-FFF2-40B4-BE49-F238E27FC236}">
                <a16:creationId xmlns:a16="http://schemas.microsoft.com/office/drawing/2014/main" id="{697E0082-FC80-F343-94F7-C1BA8DAE7C9B}"/>
              </a:ext>
            </a:extLst>
          </p:cNvPr>
          <p:cNvSpPr>
            <a:spLocks noChangeArrowheads="1"/>
          </p:cNvSpPr>
          <p:nvPr/>
        </p:nvSpPr>
        <p:spPr bwMode="auto">
          <a:xfrm>
            <a:off x="3131507" y="188120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4" descr="Image result for image salmon waterfall">
            <a:extLst>
              <a:ext uri="{FF2B5EF4-FFF2-40B4-BE49-F238E27FC236}">
                <a16:creationId xmlns:a16="http://schemas.microsoft.com/office/drawing/2014/main" id="{5BEB3125-A53E-8D4B-B72D-4AD434316BE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572002" y="1812386"/>
            <a:ext cx="6833951" cy="446835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360544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402336" y="927463"/>
            <a:ext cx="3255264" cy="5198701"/>
          </a:xfrm>
        </p:spPr>
        <p:txBody>
          <a:bodyPr>
            <a:normAutofit fontScale="70000" lnSpcReduction="20000"/>
          </a:bodyPr>
          <a:lstStyle/>
          <a:p>
            <a:r>
              <a:rPr lang="en-US" sz="1800" b="1" dirty="0"/>
              <a:t>BUT, Tex. Gov’t Code §2267.001 doesn’t included broadband projects, and worse:</a:t>
            </a:r>
          </a:p>
          <a:p>
            <a:pPr marL="9525"/>
            <a:r>
              <a:rPr lang="en-US" sz="1800" b="1" dirty="0">
                <a:solidFill>
                  <a:schemeClr val="tx1"/>
                </a:solidFill>
              </a:rPr>
              <a:t>Sec. 2267.003.  APPLICABILITY.  </a:t>
            </a:r>
          </a:p>
          <a:p>
            <a:pPr marL="458788"/>
            <a:r>
              <a:rPr lang="en-US" sz="1800" b="1" i="1" dirty="0">
                <a:solidFill>
                  <a:schemeClr val="tx1"/>
                </a:solidFill>
              </a:rPr>
              <a:t>This chapter does not apply to</a:t>
            </a:r>
            <a:r>
              <a:rPr lang="en-US" sz="1800" b="1" dirty="0">
                <a:solidFill>
                  <a:schemeClr val="tx1"/>
                </a:solidFill>
              </a:rPr>
              <a:t>:</a:t>
            </a:r>
          </a:p>
          <a:p>
            <a:pPr algn="ctr"/>
            <a:r>
              <a:rPr lang="en-US" b="1" dirty="0">
                <a:solidFill>
                  <a:schemeClr val="tx1"/>
                </a:solidFill>
              </a:rPr>
              <a:t>* * *</a:t>
            </a:r>
          </a:p>
          <a:p>
            <a:pPr marL="919163" lvl="1" indent="0"/>
            <a:r>
              <a:rPr lang="en-US" sz="1800" b="1" dirty="0">
                <a:solidFill>
                  <a:schemeClr val="tx1"/>
                </a:solidFill>
              </a:rPr>
              <a:t>(3)  any telecommunications, cable television, video service, or broadband infrastructure other than technology installed as part of a qualifying project that is essential to the project . . ..</a:t>
            </a:r>
          </a:p>
          <a:p>
            <a:endParaRPr lang="en-US" b="1" dirty="0">
              <a:solidFill>
                <a:schemeClr val="tx1"/>
              </a:solidFill>
            </a:endParaRPr>
          </a:p>
          <a:p>
            <a:r>
              <a:rPr lang="en-US" sz="1900" b="1" dirty="0">
                <a:solidFill>
                  <a:schemeClr val="tx1"/>
                </a:solidFill>
              </a:rPr>
              <a:t>(emphasis added).</a:t>
            </a:r>
          </a:p>
          <a:p>
            <a:r>
              <a:rPr lang="en-US" sz="1800" b="1" dirty="0">
                <a:solidFill>
                  <a:schemeClr val="tx1"/>
                </a:solidFill>
              </a:rPr>
              <a:t>Public-Private Partnerships under Chapter 2267 are not available for the provision of the infrastructure contemplated here.</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6" name="Title 1">
            <a:extLst>
              <a:ext uri="{FF2B5EF4-FFF2-40B4-BE49-F238E27FC236}">
                <a16:creationId xmlns:a16="http://schemas.microsoft.com/office/drawing/2014/main" id="{7357B5D8-1690-3945-9E45-2EB2182DD1F5}"/>
              </a:ext>
            </a:extLst>
          </p:cNvPr>
          <p:cNvSpPr txBox="1">
            <a:spLocks/>
          </p:cNvSpPr>
          <p:nvPr/>
        </p:nvSpPr>
        <p:spPr>
          <a:xfrm>
            <a:off x="2545805" y="143692"/>
            <a:ext cx="5814423" cy="378823"/>
          </a:xfrm>
          <a:prstGeom prst="rect">
            <a:avLst/>
          </a:prstGeom>
        </p:spPr>
        <p:txBody>
          <a:bodyPr vert="horz" anchor="b">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cap="small">
                <a:solidFill>
                  <a:schemeClr val="bg1"/>
                </a:solidFill>
              </a:rPr>
              <a:t>Public-private partnerships (p3)</a:t>
            </a:r>
            <a:endParaRPr lang="en-US" cap="small" dirty="0">
              <a:solidFill>
                <a:schemeClr val="bg1"/>
              </a:solidFill>
            </a:endParaRPr>
          </a:p>
        </p:txBody>
      </p:sp>
    </p:spTree>
    <p:extLst>
      <p:ext uri="{BB962C8B-B14F-4D97-AF65-F5344CB8AC3E}">
        <p14:creationId xmlns:p14="http://schemas.microsoft.com/office/powerpoint/2010/main" val="3960263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B5D8-1690-3945-9E45-2EB2182DD1F5}"/>
              </a:ext>
            </a:extLst>
          </p:cNvPr>
          <p:cNvSpPr>
            <a:spLocks noGrp="1"/>
          </p:cNvSpPr>
          <p:nvPr>
            <p:ph type="title"/>
          </p:nvPr>
        </p:nvSpPr>
        <p:spPr>
          <a:xfrm>
            <a:off x="2532742" y="26126"/>
            <a:ext cx="5840549" cy="496389"/>
          </a:xfrm>
        </p:spPr>
        <p:txBody>
          <a:bodyPr/>
          <a:lstStyle/>
          <a:p>
            <a:r>
              <a:rPr lang="en-US" cap="small" dirty="0">
                <a:solidFill>
                  <a:schemeClr val="bg1"/>
                </a:solidFill>
              </a:rPr>
              <a:t>Interlocal cooperation contracts</a:t>
            </a:r>
          </a:p>
        </p:txBody>
      </p:sp>
      <p:sp>
        <p:nvSpPr>
          <p:cNvPr id="5" name="Text Placeholder 4"/>
          <p:cNvSpPr>
            <a:spLocks noGrp="1"/>
          </p:cNvSpPr>
          <p:nvPr>
            <p:ph type="body" idx="2"/>
          </p:nvPr>
        </p:nvSpPr>
        <p:spPr>
          <a:xfrm>
            <a:off x="508000" y="966651"/>
            <a:ext cx="3149600" cy="5159513"/>
          </a:xfrm>
        </p:spPr>
        <p:txBody>
          <a:bodyPr>
            <a:normAutofit/>
          </a:bodyPr>
          <a:lstStyle/>
          <a:p>
            <a:r>
              <a:rPr lang="en-US" sz="2000" b="1" dirty="0">
                <a:solidFill>
                  <a:schemeClr val="tx1"/>
                </a:solidFill>
              </a:rPr>
              <a:t>Tex. Gov’t Code § 791.011 provides, in part: </a:t>
            </a:r>
          </a:p>
          <a:p>
            <a:pPr marL="914400" lvl="2" indent="0"/>
            <a:r>
              <a:rPr lang="en-US" sz="1800" b="1" dirty="0"/>
              <a:t>A local government may contract or agree with another local government . . . To perform governmental functions and services in accordance with [Chapter 791].</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238313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508000" y="1319349"/>
            <a:ext cx="3149600" cy="4806816"/>
          </a:xfrm>
        </p:spPr>
        <p:txBody>
          <a:bodyPr/>
          <a:lstStyle/>
          <a:p>
            <a:r>
              <a:rPr lang="en-US" b="1" dirty="0">
                <a:solidFill>
                  <a:schemeClr val="tx1"/>
                </a:solidFill>
              </a:rPr>
              <a:t>A limitation on Home Rule authority?</a:t>
            </a:r>
          </a:p>
          <a:p>
            <a:r>
              <a:rPr lang="en-US" b="1" dirty="0">
                <a:solidFill>
                  <a:schemeClr val="tx1"/>
                </a:solidFill>
              </a:rPr>
              <a:t>Probably not.</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6" name="Title 1">
            <a:extLst>
              <a:ext uri="{FF2B5EF4-FFF2-40B4-BE49-F238E27FC236}">
                <a16:creationId xmlns:a16="http://schemas.microsoft.com/office/drawing/2014/main" id="{7357B5D8-1690-3945-9E45-2EB2182DD1F5}"/>
              </a:ext>
            </a:extLst>
          </p:cNvPr>
          <p:cNvSpPr txBox="1">
            <a:spLocks/>
          </p:cNvSpPr>
          <p:nvPr/>
        </p:nvSpPr>
        <p:spPr>
          <a:xfrm>
            <a:off x="2532742" y="26126"/>
            <a:ext cx="5840549" cy="496389"/>
          </a:xfrm>
          <a:prstGeom prst="rect">
            <a:avLst/>
          </a:prstGeom>
        </p:spPr>
        <p:txBody>
          <a:bodyPr vert="horz" anchor="b">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cap="small">
                <a:solidFill>
                  <a:schemeClr val="bg1"/>
                </a:solidFill>
              </a:rPr>
              <a:t>Interlocal cooperation contracts</a:t>
            </a:r>
            <a:endParaRPr lang="en-US" cap="small" dirty="0">
              <a:solidFill>
                <a:schemeClr val="bg1"/>
              </a:solidFill>
            </a:endParaRPr>
          </a:p>
        </p:txBody>
      </p:sp>
    </p:spTree>
    <p:extLst>
      <p:ext uri="{BB962C8B-B14F-4D97-AF65-F5344CB8AC3E}">
        <p14:creationId xmlns:p14="http://schemas.microsoft.com/office/powerpoint/2010/main" val="1335079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300446" y="836023"/>
            <a:ext cx="3357154" cy="5290141"/>
          </a:xfrm>
        </p:spPr>
        <p:txBody>
          <a:bodyPr>
            <a:normAutofit fontScale="25000" lnSpcReduction="20000"/>
          </a:bodyPr>
          <a:lstStyle/>
          <a:p>
            <a:r>
              <a:rPr lang="en-US" sz="5600" b="1" dirty="0">
                <a:solidFill>
                  <a:schemeClr val="tx1"/>
                </a:solidFill>
              </a:rPr>
              <a:t>But, “governmental functions and services” are circumscribed:</a:t>
            </a:r>
          </a:p>
          <a:p>
            <a:pPr marL="234950" lvl="1" indent="0"/>
            <a:r>
              <a:rPr lang="en-US" sz="5600" dirty="0">
                <a:solidFill>
                  <a:schemeClr val="tx1"/>
                </a:solidFill>
              </a:rPr>
              <a:t>(3)  "Governmental functions and services" means all or part of a function or service in any of the following areas:</a:t>
            </a:r>
          </a:p>
          <a:p>
            <a:pPr marL="457200" lvl="2" indent="0"/>
            <a:r>
              <a:rPr lang="en-US" sz="5600" dirty="0"/>
              <a:t>(A)  police protection and detention services;</a:t>
            </a:r>
          </a:p>
          <a:p>
            <a:pPr marL="457200" lvl="2" indent="0"/>
            <a:r>
              <a:rPr lang="en-US" sz="5600" dirty="0"/>
              <a:t>(B)  fire protection;</a:t>
            </a:r>
          </a:p>
          <a:p>
            <a:pPr marL="457200" lvl="2" indent="0"/>
            <a:r>
              <a:rPr lang="en-US" sz="5600" dirty="0"/>
              <a:t>(C)  streets, roads, and drainage;</a:t>
            </a:r>
          </a:p>
          <a:p>
            <a:pPr marL="457200" lvl="2" indent="0"/>
            <a:r>
              <a:rPr lang="en-US" sz="5600" dirty="0"/>
              <a:t>(D)  public health and welfare;</a:t>
            </a:r>
          </a:p>
          <a:p>
            <a:pPr marL="457200" lvl="2" indent="0"/>
            <a:r>
              <a:rPr lang="en-US" sz="5600" dirty="0"/>
              <a:t>(E)  parks and recreation;</a:t>
            </a:r>
          </a:p>
          <a:p>
            <a:pPr marL="457200" lvl="2" indent="0"/>
            <a:r>
              <a:rPr lang="en-US" sz="5600" dirty="0"/>
              <a:t>(F)  library and museum services;</a:t>
            </a:r>
          </a:p>
          <a:p>
            <a:pPr marL="457200" lvl="2" indent="0"/>
            <a:r>
              <a:rPr lang="en-US" sz="5600" dirty="0"/>
              <a:t>(G)  records center services;</a:t>
            </a:r>
          </a:p>
          <a:p>
            <a:pPr marL="457200" lvl="2" indent="0"/>
            <a:r>
              <a:rPr lang="en-US" sz="5600" dirty="0"/>
              <a:t>(H)  waste disposal;</a:t>
            </a:r>
          </a:p>
          <a:p>
            <a:pPr marL="457200" lvl="2" indent="0"/>
            <a:r>
              <a:rPr lang="en-US" sz="5600" dirty="0"/>
              <a:t>(I)  planning;</a:t>
            </a:r>
          </a:p>
          <a:p>
            <a:pPr marL="457200" lvl="2" indent="0"/>
            <a:r>
              <a:rPr lang="en-US" sz="5600" dirty="0"/>
              <a:t>(J)  engineering;</a:t>
            </a:r>
          </a:p>
          <a:p>
            <a:pPr marL="457200" lvl="2" indent="0"/>
            <a:r>
              <a:rPr lang="en-US" sz="5600" dirty="0"/>
              <a:t>(K)  administrative functions;</a:t>
            </a:r>
          </a:p>
          <a:p>
            <a:pPr marL="457200" lvl="2" indent="0"/>
            <a:r>
              <a:rPr lang="en-US" sz="5600" dirty="0"/>
              <a:t>(L)  public funds investment;</a:t>
            </a:r>
          </a:p>
          <a:p>
            <a:pPr marL="457200" lvl="2" indent="0"/>
            <a:r>
              <a:rPr lang="en-US" sz="5600" dirty="0"/>
              <a:t>(M)  comprehensive health care and hospital services;  or</a:t>
            </a:r>
          </a:p>
          <a:p>
            <a:pPr marL="457200" lvl="2" indent="0"/>
            <a:r>
              <a:rPr lang="en-US" sz="5600" dirty="0"/>
              <a:t>(N)  other governmental functions in which the contracting parties are mutually interested. </a:t>
            </a:r>
            <a:endParaRPr lang="en-US" sz="5600" b="1" dirty="0"/>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6" name="Title 1">
            <a:extLst>
              <a:ext uri="{FF2B5EF4-FFF2-40B4-BE49-F238E27FC236}">
                <a16:creationId xmlns:a16="http://schemas.microsoft.com/office/drawing/2014/main" id="{7357B5D8-1690-3945-9E45-2EB2182DD1F5}"/>
              </a:ext>
            </a:extLst>
          </p:cNvPr>
          <p:cNvSpPr txBox="1">
            <a:spLocks/>
          </p:cNvSpPr>
          <p:nvPr/>
        </p:nvSpPr>
        <p:spPr>
          <a:xfrm>
            <a:off x="2532742" y="26126"/>
            <a:ext cx="5840549" cy="496389"/>
          </a:xfrm>
          <a:prstGeom prst="rect">
            <a:avLst/>
          </a:prstGeom>
        </p:spPr>
        <p:txBody>
          <a:bodyPr vert="horz" anchor="b">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cap="small">
                <a:solidFill>
                  <a:schemeClr val="bg1"/>
                </a:solidFill>
              </a:rPr>
              <a:t>Interlocal cooperation contracts</a:t>
            </a:r>
            <a:endParaRPr lang="en-US" cap="small" dirty="0">
              <a:solidFill>
                <a:schemeClr val="bg1"/>
              </a:solidFill>
            </a:endParaRPr>
          </a:p>
        </p:txBody>
      </p:sp>
    </p:spTree>
    <p:extLst>
      <p:ext uri="{BB962C8B-B14F-4D97-AF65-F5344CB8AC3E}">
        <p14:creationId xmlns:p14="http://schemas.microsoft.com/office/powerpoint/2010/main" val="3840790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508000" y="1358537"/>
            <a:ext cx="3149600" cy="4767627"/>
          </a:xfrm>
        </p:spPr>
        <p:txBody>
          <a:bodyPr/>
          <a:lstStyle/>
          <a:p>
            <a:r>
              <a:rPr lang="en-US" b="1" dirty="0">
                <a:solidFill>
                  <a:schemeClr val="tx1"/>
                </a:solidFill>
              </a:rPr>
              <a:t>“Governmental” vs. “Proprietary” Distinction</a:t>
            </a:r>
          </a:p>
          <a:p>
            <a:endParaRPr lang="en-US" b="1" dirty="0">
              <a:solidFill>
                <a:schemeClr val="tx1"/>
              </a:solidFill>
            </a:endParaRPr>
          </a:p>
          <a:p>
            <a:r>
              <a:rPr lang="en-US" b="1" dirty="0">
                <a:solidFill>
                  <a:schemeClr val="tx1"/>
                </a:solidFill>
              </a:rPr>
              <a:t>No express permission in interlocal authority to provide BIAS or facilities for it.</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6" name="Title 1">
            <a:extLst>
              <a:ext uri="{FF2B5EF4-FFF2-40B4-BE49-F238E27FC236}">
                <a16:creationId xmlns:a16="http://schemas.microsoft.com/office/drawing/2014/main" id="{7357B5D8-1690-3945-9E45-2EB2182DD1F5}"/>
              </a:ext>
            </a:extLst>
          </p:cNvPr>
          <p:cNvSpPr txBox="1">
            <a:spLocks/>
          </p:cNvSpPr>
          <p:nvPr/>
        </p:nvSpPr>
        <p:spPr>
          <a:xfrm>
            <a:off x="2532742" y="26126"/>
            <a:ext cx="5840549" cy="496389"/>
          </a:xfrm>
          <a:prstGeom prst="rect">
            <a:avLst/>
          </a:prstGeom>
        </p:spPr>
        <p:txBody>
          <a:bodyPr vert="horz" anchor="b">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cap="small">
                <a:solidFill>
                  <a:schemeClr val="bg1"/>
                </a:solidFill>
              </a:rPr>
              <a:t>Interlocal cooperation contracts</a:t>
            </a:r>
            <a:endParaRPr lang="en-US" cap="small" dirty="0">
              <a:solidFill>
                <a:schemeClr val="bg1"/>
              </a:solidFill>
            </a:endParaRPr>
          </a:p>
        </p:txBody>
      </p:sp>
    </p:spTree>
    <p:extLst>
      <p:ext uri="{BB962C8B-B14F-4D97-AF65-F5344CB8AC3E}">
        <p14:creationId xmlns:p14="http://schemas.microsoft.com/office/powerpoint/2010/main" val="122261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508000" y="1358537"/>
            <a:ext cx="3149600" cy="4767627"/>
          </a:xfrm>
        </p:spPr>
        <p:txBody>
          <a:bodyPr>
            <a:normAutofit fontScale="92500" lnSpcReduction="10000"/>
          </a:bodyPr>
          <a:lstStyle/>
          <a:p>
            <a:r>
              <a:rPr lang="en-US" b="1" dirty="0">
                <a:solidFill>
                  <a:schemeClr val="tx1"/>
                </a:solidFill>
              </a:rPr>
              <a:t>Organizational structure is enormously important.</a:t>
            </a:r>
          </a:p>
          <a:p>
            <a:r>
              <a:rPr lang="en-US" b="1" dirty="0">
                <a:solidFill>
                  <a:schemeClr val="tx1"/>
                </a:solidFill>
              </a:rPr>
              <a:t>Funding priorities must be clear</a:t>
            </a:r>
          </a:p>
          <a:p>
            <a:r>
              <a:rPr lang="en-US" b="1" dirty="0">
                <a:solidFill>
                  <a:schemeClr val="tx1"/>
                </a:solidFill>
              </a:rPr>
              <a:t>Governance of planning, construction, maintenance, repair, extensions of service to users</a:t>
            </a:r>
          </a:p>
          <a:p>
            <a:r>
              <a:rPr lang="en-US" b="1" dirty="0">
                <a:solidFill>
                  <a:schemeClr val="tx1"/>
                </a:solidFill>
              </a:rPr>
              <a:t>Voting rights of the parties</a:t>
            </a:r>
          </a:p>
          <a:p>
            <a:r>
              <a:rPr lang="en-US" b="1" dirty="0">
                <a:solidFill>
                  <a:schemeClr val="tx1"/>
                </a:solidFill>
              </a:rPr>
              <a:t>Governance under an independent body or organization responsible for all activities for the benefit of the network and not owners—neither an individual owner nor a majority owner</a:t>
            </a:r>
          </a:p>
          <a:p>
            <a:r>
              <a:rPr lang="en-US" b="1" dirty="0">
                <a:solidFill>
                  <a:schemeClr val="tx1"/>
                </a:solidFill>
              </a:rPr>
              <a:t>Contracts</a:t>
            </a:r>
          </a:p>
          <a:p>
            <a:endParaRPr lang="en-US" b="1" dirty="0">
              <a:solidFill>
                <a:schemeClr val="tx1"/>
              </a:solidFill>
            </a:endParaRP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6" name="Title 1">
            <a:extLst>
              <a:ext uri="{FF2B5EF4-FFF2-40B4-BE49-F238E27FC236}">
                <a16:creationId xmlns:a16="http://schemas.microsoft.com/office/drawing/2014/main" id="{7357B5D8-1690-3945-9E45-2EB2182DD1F5}"/>
              </a:ext>
            </a:extLst>
          </p:cNvPr>
          <p:cNvSpPr txBox="1">
            <a:spLocks/>
          </p:cNvSpPr>
          <p:nvPr/>
        </p:nvSpPr>
        <p:spPr>
          <a:xfrm>
            <a:off x="2532742" y="26126"/>
            <a:ext cx="5840549" cy="496389"/>
          </a:xfrm>
          <a:prstGeom prst="rect">
            <a:avLst/>
          </a:prstGeom>
        </p:spPr>
        <p:txBody>
          <a:bodyPr vert="horz" anchor="b">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cap="small">
                <a:solidFill>
                  <a:schemeClr val="bg1"/>
                </a:solidFill>
              </a:rPr>
              <a:t>Interlocal cooperation contracts</a:t>
            </a:r>
            <a:endParaRPr lang="en-US" cap="small" dirty="0">
              <a:solidFill>
                <a:schemeClr val="bg1"/>
              </a:solidFill>
            </a:endParaRPr>
          </a:p>
        </p:txBody>
      </p:sp>
    </p:spTree>
    <p:extLst>
      <p:ext uri="{BB962C8B-B14F-4D97-AF65-F5344CB8AC3E}">
        <p14:creationId xmlns:p14="http://schemas.microsoft.com/office/powerpoint/2010/main" val="354219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2"/>
          </p:nvPr>
        </p:nvSpPr>
        <p:spPr>
          <a:xfrm>
            <a:off x="402336" y="875211"/>
            <a:ext cx="3255264" cy="5250953"/>
          </a:xfrm>
        </p:spPr>
        <p:txBody>
          <a:bodyPr>
            <a:normAutofit fontScale="92500" lnSpcReduction="10000"/>
          </a:bodyPr>
          <a:lstStyle/>
          <a:p>
            <a:r>
              <a:rPr lang="en-US" b="1" dirty="0">
                <a:solidFill>
                  <a:schemeClr val="tx1"/>
                </a:solidFill>
              </a:rPr>
              <a:t>Home Rule Authority.</a:t>
            </a:r>
          </a:p>
          <a:p>
            <a:r>
              <a:rPr lang="en-US" b="1" dirty="0">
                <a:solidFill>
                  <a:schemeClr val="tx1"/>
                </a:solidFill>
              </a:rPr>
              <a:t>Home-rule cities have broad discretionary powers, provided that no ordinance “shall contain any provision inconsistent with the Constitution of the State, or of the general laws enacted by the Legislature of the State.”</a:t>
            </a:r>
          </a:p>
          <a:p>
            <a:r>
              <a:rPr lang="en-US" b="1" dirty="0">
                <a:solidFill>
                  <a:schemeClr val="tx1"/>
                </a:solidFill>
              </a:rPr>
              <a:t>Tex. Const. art XI, §</a:t>
            </a:r>
            <a:r>
              <a:rPr lang="en-US" dirty="0">
                <a:solidFill>
                  <a:schemeClr val="tx1"/>
                </a:solidFill>
              </a:rPr>
              <a:t> </a:t>
            </a:r>
            <a:r>
              <a:rPr lang="en-US" b="1" dirty="0">
                <a:solidFill>
                  <a:schemeClr val="tx1"/>
                </a:solidFill>
              </a:rPr>
              <a:t> 5.</a:t>
            </a:r>
          </a:p>
          <a:p>
            <a:r>
              <a:rPr lang="en-US" b="1" dirty="0">
                <a:solidFill>
                  <a:schemeClr val="tx1"/>
                </a:solidFill>
              </a:rPr>
              <a:t>”An ordinance of a home-rule city that attempts to regulate a subject matter preempted by state statute is unenforceable to the extent it conflicts with the state statute.”</a:t>
            </a:r>
          </a:p>
          <a:p>
            <a:r>
              <a:rPr lang="en-US" b="1" i="1" dirty="0">
                <a:solidFill>
                  <a:schemeClr val="tx1"/>
                </a:solidFill>
              </a:rPr>
              <a:t>Dallas Merchant’s and Concessionaire’s </a:t>
            </a:r>
            <a:r>
              <a:rPr lang="en-US" b="1" i="1" dirty="0" err="1">
                <a:solidFill>
                  <a:schemeClr val="tx1"/>
                </a:solidFill>
              </a:rPr>
              <a:t>Ass’n</a:t>
            </a:r>
            <a:r>
              <a:rPr lang="en-US" b="1" i="1" dirty="0">
                <a:solidFill>
                  <a:schemeClr val="tx1"/>
                </a:solidFill>
              </a:rPr>
              <a:t> v. City of Dallas</a:t>
            </a:r>
            <a:r>
              <a:rPr lang="en-US" b="1" dirty="0">
                <a:solidFill>
                  <a:schemeClr val="tx1"/>
                </a:solidFill>
              </a:rPr>
              <a:t>, 852 S.W. 2d 489 (Tex. 1993).</a:t>
            </a:r>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
        <p:nvSpPr>
          <p:cNvPr id="6" name="Title 1">
            <a:extLst>
              <a:ext uri="{FF2B5EF4-FFF2-40B4-BE49-F238E27FC236}">
                <a16:creationId xmlns:a16="http://schemas.microsoft.com/office/drawing/2014/main" id="{7357B5D8-1690-3945-9E45-2EB2182DD1F5}"/>
              </a:ext>
            </a:extLst>
          </p:cNvPr>
          <p:cNvSpPr txBox="1">
            <a:spLocks/>
          </p:cNvSpPr>
          <p:nvPr/>
        </p:nvSpPr>
        <p:spPr>
          <a:xfrm>
            <a:off x="2532742" y="26126"/>
            <a:ext cx="5840549" cy="496389"/>
          </a:xfrm>
          <a:prstGeom prst="rect">
            <a:avLst/>
          </a:prstGeom>
        </p:spPr>
        <p:txBody>
          <a:bodyPr vert="horz" anchor="b">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defTabSz="914400"/>
            <a:r>
              <a:rPr lang="en-US" cap="small">
                <a:solidFill>
                  <a:schemeClr val="bg1"/>
                </a:solidFill>
              </a:rPr>
              <a:t>Interlocal cooperation contracts</a:t>
            </a:r>
            <a:endParaRPr lang="en-US" cap="small" dirty="0">
              <a:solidFill>
                <a:schemeClr val="bg1"/>
              </a:solidFill>
            </a:endParaRPr>
          </a:p>
        </p:txBody>
      </p:sp>
    </p:spTree>
    <p:extLst>
      <p:ext uri="{BB962C8B-B14F-4D97-AF65-F5344CB8AC3E}">
        <p14:creationId xmlns:p14="http://schemas.microsoft.com/office/powerpoint/2010/main" val="58283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256D-5038-3642-8DEE-1E5941EDC394}"/>
              </a:ext>
            </a:extLst>
          </p:cNvPr>
          <p:cNvSpPr>
            <a:spLocks noGrp="1"/>
          </p:cNvSpPr>
          <p:nvPr>
            <p:ph type="title"/>
          </p:nvPr>
        </p:nvSpPr>
        <p:spPr>
          <a:xfrm>
            <a:off x="2590800" y="143692"/>
            <a:ext cx="3149600" cy="339634"/>
          </a:xfrm>
        </p:spPr>
        <p:txBody>
          <a:bodyPr/>
          <a:lstStyle/>
          <a:p>
            <a:r>
              <a:rPr lang="en-US" b="1" cap="small" dirty="0">
                <a:solidFill>
                  <a:schemeClr val="bg1"/>
                </a:solidFill>
              </a:rPr>
              <a:t>Politics</a:t>
            </a:r>
          </a:p>
        </p:txBody>
      </p:sp>
      <p:sp>
        <p:nvSpPr>
          <p:cNvPr id="5" name="Text Placeholder 4"/>
          <p:cNvSpPr>
            <a:spLocks noGrp="1"/>
          </p:cNvSpPr>
          <p:nvPr>
            <p:ph type="body" idx="2"/>
          </p:nvPr>
        </p:nvSpPr>
        <p:spPr>
          <a:xfrm>
            <a:off x="508000" y="1031967"/>
            <a:ext cx="3149600" cy="5094198"/>
          </a:xfrm>
        </p:spPr>
        <p:txBody>
          <a:bodyPr/>
          <a:lstStyle/>
          <a:p>
            <a:r>
              <a:rPr lang="en-US" b="1" dirty="0">
                <a:solidFill>
                  <a:schemeClr val="tx1"/>
                </a:solidFill>
              </a:rPr>
              <a:t>Power of the telecom and cable lobbies</a:t>
            </a:r>
          </a:p>
          <a:p>
            <a:r>
              <a:rPr lang="en-US" b="1" dirty="0">
                <a:solidFill>
                  <a:schemeClr val="tx1"/>
                </a:solidFill>
              </a:rPr>
              <a:t>Hostility to governmental entities in competition with private enterprise</a:t>
            </a:r>
          </a:p>
          <a:p>
            <a:r>
              <a:rPr lang="en-US" b="1" dirty="0">
                <a:solidFill>
                  <a:schemeClr val="tx1"/>
                </a:solidFill>
              </a:rPr>
              <a:t>Hostility to “local control” in general and municipalities in particular</a:t>
            </a:r>
          </a:p>
          <a:p>
            <a:endParaRPr lang="en-US" b="1"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4109050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extLst/>
          </a:blip>
          <a:stretch/>
        </a:blipFill>
        <a:effectLst/>
      </p:bgPr>
    </p:bg>
    <p:spTree>
      <p:nvGrpSpPr>
        <p:cNvPr id="1" name=""/>
        <p:cNvGrpSpPr/>
        <p:nvPr/>
      </p:nvGrpSpPr>
      <p:grpSpPr>
        <a:xfrm>
          <a:off x="0" y="0"/>
          <a:ext cx="0" cy="0"/>
          <a:chOff x="0" y="0"/>
          <a:chExt cx="0" cy="0"/>
        </a:xfrm>
      </p:grpSpPr>
      <p:pic>
        <p:nvPicPr>
          <p:cNvPr id="4" name="Picture 4" descr="Image result for image salmon waterfall">
            <a:extLst>
              <a:ext uri="{FF2B5EF4-FFF2-40B4-BE49-F238E27FC236}">
                <a16:creationId xmlns:a16="http://schemas.microsoft.com/office/drawing/2014/main" id="{E4FDF97D-D6C1-4942-924E-18F45E12ECDC}"/>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t="908" b="12885"/>
          <a:stretch>
            <a:fillRect/>
          </a:stretch>
        </p:blipFill>
        <p:spPr bwMode="auto">
          <a:xfrm>
            <a:off x="21"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C8B7D16-051E-4562-B872-ABF369C457C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13" name="Freeform 5">
            <a:extLst>
              <a:ext uri="{FF2B5EF4-FFF2-40B4-BE49-F238E27FC236}">
                <a16:creationId xmlns:a16="http://schemas.microsoft.com/office/drawing/2014/main" id="{ED10CF64-F588-4794-80E9-12CBA17849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16467" y="-18309"/>
            <a:ext cx="11159068"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2304DAD-B89D-9B4D-B8CC-9C15CE58A77E}"/>
              </a:ext>
            </a:extLst>
          </p:cNvPr>
          <p:cNvSpPr>
            <a:spLocks noGrp="1"/>
          </p:cNvSpPr>
          <p:nvPr>
            <p:ph type="title"/>
          </p:nvPr>
        </p:nvSpPr>
        <p:spPr>
          <a:xfrm>
            <a:off x="1380068" y="733700"/>
            <a:ext cx="9437159" cy="873032"/>
          </a:xfrm>
        </p:spPr>
        <p:txBody>
          <a:bodyPr>
            <a:normAutofit/>
          </a:bodyPr>
          <a:lstStyle/>
          <a:p>
            <a:r>
              <a:rPr lang="en-US" dirty="0">
                <a:solidFill>
                  <a:schemeClr val="tx1"/>
                </a:solidFill>
              </a:rPr>
              <a:t>But not because of Texas state law</a:t>
            </a:r>
          </a:p>
        </p:txBody>
      </p:sp>
      <p:graphicFrame>
        <p:nvGraphicFramePr>
          <p:cNvPr id="6" name="Content Placeholder 2">
            <a:extLst>
              <a:ext uri="{FF2B5EF4-FFF2-40B4-BE49-F238E27FC236}">
                <a16:creationId xmlns:a16="http://schemas.microsoft.com/office/drawing/2014/main" id="{6E27DE63-2038-4FEE-A261-451EBD872AA9}"/>
              </a:ext>
            </a:extLst>
          </p:cNvPr>
          <p:cNvGraphicFramePr>
            <a:graphicFrameLocks noGrp="1"/>
          </p:cNvGraphicFramePr>
          <p:nvPr>
            <p:ph sz="quarter" idx="1"/>
            <p:extLst>
              <p:ext uri="{D42A27DB-BD31-4B8C-83A1-F6EECF244321}">
                <p14:modId xmlns:p14="http://schemas.microsoft.com/office/powerpoint/2010/main" val="2935441469"/>
              </p:ext>
            </p:extLst>
          </p:nvPr>
        </p:nvGraphicFramePr>
        <p:xfrm>
          <a:off x="516467" y="2065867"/>
          <a:ext cx="10848220" cy="37253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Footer Placeholder 2"/>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2584073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7CC7-50FC-B849-8F4F-226B5441FC1F}"/>
              </a:ext>
            </a:extLst>
          </p:cNvPr>
          <p:cNvSpPr>
            <a:spLocks noGrp="1"/>
          </p:cNvSpPr>
          <p:nvPr>
            <p:ph type="title"/>
          </p:nvPr>
        </p:nvSpPr>
        <p:spPr/>
        <p:txBody>
          <a:bodyPr>
            <a:noAutofit/>
          </a:bodyPr>
          <a:lstStyle/>
          <a:p>
            <a:r>
              <a:rPr lang="en-US" sz="2500" b="1" cap="small" dirty="0">
                <a:solidFill>
                  <a:schemeClr val="tx1"/>
                </a:solidFill>
              </a:rPr>
              <a:t>Texas is often described as a state </a:t>
            </a:r>
            <a:br>
              <a:rPr lang="en-US" sz="2500" b="1" cap="small" dirty="0">
                <a:solidFill>
                  <a:schemeClr val="tx1"/>
                </a:solidFill>
              </a:rPr>
            </a:br>
            <a:r>
              <a:rPr lang="en-US" sz="2500" b="1" cap="small" dirty="0">
                <a:solidFill>
                  <a:schemeClr val="tx1"/>
                </a:solidFill>
              </a:rPr>
              <a:t>that prohibits municipal broadband. It isn’t. </a:t>
            </a:r>
          </a:p>
        </p:txBody>
      </p:sp>
      <p:sp>
        <p:nvSpPr>
          <p:cNvPr id="3" name="Content Placeholder 2">
            <a:extLst>
              <a:ext uri="{FF2B5EF4-FFF2-40B4-BE49-F238E27FC236}">
                <a16:creationId xmlns:a16="http://schemas.microsoft.com/office/drawing/2014/main" id="{377D2E0A-8241-A346-B9E4-85E4AC917886}"/>
              </a:ext>
            </a:extLst>
          </p:cNvPr>
          <p:cNvSpPr>
            <a:spLocks noGrp="1"/>
          </p:cNvSpPr>
          <p:nvPr>
            <p:ph sz="quarter" idx="1"/>
          </p:nvPr>
        </p:nvSpPr>
        <p:spPr>
          <a:xfrm>
            <a:off x="402336" y="2325194"/>
            <a:ext cx="3294453" cy="1933302"/>
          </a:xfrm>
        </p:spPr>
        <p:txBody>
          <a:bodyPr/>
          <a:lstStyle/>
          <a:p>
            <a:r>
              <a:rPr lang="en-US" dirty="0">
                <a:solidFill>
                  <a:srgbClr val="FF0000"/>
                </a:solidFill>
              </a:rPr>
              <a:t>But there are challenges . . .</a:t>
            </a:r>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1449525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A9FE-9E40-6D4F-BCA2-6AE6A247CC59}"/>
              </a:ext>
            </a:extLst>
          </p:cNvPr>
          <p:cNvSpPr>
            <a:spLocks noGrp="1"/>
          </p:cNvSpPr>
          <p:nvPr>
            <p:ph type="title"/>
          </p:nvPr>
        </p:nvSpPr>
        <p:spPr>
          <a:xfrm>
            <a:off x="2611119" y="39189"/>
            <a:ext cx="7590971" cy="457200"/>
          </a:xfrm>
        </p:spPr>
        <p:txBody>
          <a:bodyPr>
            <a:normAutofit/>
          </a:bodyPr>
          <a:lstStyle/>
          <a:p>
            <a:r>
              <a:rPr lang="en-US" sz="2300" cap="small" dirty="0"/>
              <a:t>Municipal telecom services framework</a:t>
            </a:r>
          </a:p>
        </p:txBody>
      </p:sp>
      <p:sp>
        <p:nvSpPr>
          <p:cNvPr id="6" name="Text Placeholder 5"/>
          <p:cNvSpPr>
            <a:spLocks noGrp="1"/>
          </p:cNvSpPr>
          <p:nvPr>
            <p:ph type="body" idx="2"/>
          </p:nvPr>
        </p:nvSpPr>
        <p:spPr>
          <a:xfrm>
            <a:off x="402336" y="1005840"/>
            <a:ext cx="3255264" cy="5120640"/>
          </a:xfrm>
        </p:spPr>
        <p:txBody>
          <a:bodyPr>
            <a:normAutofit lnSpcReduction="10000"/>
          </a:bodyPr>
          <a:lstStyle/>
          <a:p>
            <a:r>
              <a:rPr lang="en-US" sz="1800" dirty="0">
                <a:solidFill>
                  <a:schemeClr val="tx1"/>
                </a:solidFill>
              </a:rPr>
              <a:t>Municipalities (and Municipally-Owned Utilities) may not be PUC certificated for certain services.</a:t>
            </a:r>
          </a:p>
          <a:p>
            <a:pPr marL="457200" lvl="1" indent="0"/>
            <a:r>
              <a:rPr lang="en-US" sz="1800" cap="small" dirty="0">
                <a:solidFill>
                  <a:schemeClr val="tx1"/>
                </a:solidFill>
              </a:rPr>
              <a:t>Tex. Util. Code</a:t>
            </a:r>
            <a:r>
              <a:rPr lang="en-US" sz="1800" dirty="0">
                <a:solidFill>
                  <a:schemeClr val="tx1"/>
                </a:solidFill>
              </a:rPr>
              <a:t> § 54.201. CERTIFICATION PROHIBITED. </a:t>
            </a:r>
          </a:p>
          <a:p>
            <a:pPr marL="457200" lvl="1" indent="0"/>
            <a:r>
              <a:rPr lang="en-US" sz="1800" dirty="0">
                <a:solidFill>
                  <a:schemeClr val="tx1"/>
                </a:solidFill>
              </a:rPr>
              <a:t>The commission may not grant to a municipality a: </a:t>
            </a:r>
          </a:p>
          <a:p>
            <a:pPr marL="457200" lvl="1" indent="0"/>
            <a:r>
              <a:rPr lang="en-US" sz="1800" dirty="0">
                <a:solidFill>
                  <a:schemeClr val="tx1"/>
                </a:solidFill>
              </a:rPr>
              <a:t>(1) 	certificate of convenience and necessity; </a:t>
            </a:r>
          </a:p>
          <a:p>
            <a:pPr marL="457200" lvl="1" indent="0"/>
            <a:r>
              <a:rPr lang="en-US" sz="1800" dirty="0">
                <a:solidFill>
                  <a:schemeClr val="tx1"/>
                </a:solidFill>
              </a:rPr>
              <a:t>(2) 	certificate of operating authority; or </a:t>
            </a:r>
          </a:p>
          <a:p>
            <a:pPr marL="457200" lvl="1" indent="0"/>
            <a:r>
              <a:rPr lang="en-US" sz="1800" dirty="0">
                <a:solidFill>
                  <a:schemeClr val="tx1"/>
                </a:solidFill>
              </a:rPr>
              <a:t>(3) 	service provider certificate of operating authority.</a:t>
            </a:r>
          </a:p>
          <a:p>
            <a:endParaRPr lang="en-US" b="1"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428095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A9FE-9E40-6D4F-BCA2-6AE6A247CC59}"/>
              </a:ext>
            </a:extLst>
          </p:cNvPr>
          <p:cNvSpPr>
            <a:spLocks noGrp="1"/>
          </p:cNvSpPr>
          <p:nvPr>
            <p:ph type="title"/>
          </p:nvPr>
        </p:nvSpPr>
        <p:spPr>
          <a:xfrm>
            <a:off x="2519679" y="0"/>
            <a:ext cx="7917543" cy="470263"/>
          </a:xfrm>
        </p:spPr>
        <p:txBody>
          <a:bodyPr>
            <a:normAutofit/>
          </a:bodyPr>
          <a:lstStyle/>
          <a:p>
            <a:r>
              <a:rPr lang="en-US" sz="2300" cap="small" dirty="0">
                <a:solidFill>
                  <a:schemeClr val="bg1"/>
                </a:solidFill>
              </a:rPr>
              <a:t>Municipal telecom services framework</a:t>
            </a:r>
          </a:p>
        </p:txBody>
      </p:sp>
      <p:sp>
        <p:nvSpPr>
          <p:cNvPr id="5" name="Text Placeholder 4"/>
          <p:cNvSpPr>
            <a:spLocks noGrp="1"/>
          </p:cNvSpPr>
          <p:nvPr>
            <p:ph type="body" idx="2"/>
          </p:nvPr>
        </p:nvSpPr>
        <p:spPr>
          <a:xfrm>
            <a:off x="274319" y="1031967"/>
            <a:ext cx="3526971" cy="5094198"/>
          </a:xfrm>
        </p:spPr>
        <p:txBody>
          <a:bodyPr>
            <a:normAutofit fontScale="25000" lnSpcReduction="20000"/>
          </a:bodyPr>
          <a:lstStyle/>
          <a:p>
            <a:r>
              <a:rPr lang="en-US" sz="5200" b="1" dirty="0">
                <a:solidFill>
                  <a:schemeClr val="bg1"/>
                </a:solidFill>
              </a:rPr>
              <a:t>Municipalities may not be PUC certificated for certain services.</a:t>
            </a:r>
          </a:p>
          <a:p>
            <a:pPr marL="339725" lvl="2" indent="0">
              <a:lnSpc>
                <a:spcPct val="120000"/>
              </a:lnSpc>
              <a:spcAft>
                <a:spcPts val="600"/>
              </a:spcAft>
            </a:pPr>
            <a:r>
              <a:rPr lang="en-US" sz="5200" cap="small" dirty="0"/>
              <a:t>Tex. Util. Code</a:t>
            </a:r>
            <a:r>
              <a:rPr lang="en-US" sz="5200" dirty="0"/>
              <a:t> § 54.202. PROHIBITED MUNICIPAL SERVICES. </a:t>
            </a:r>
          </a:p>
          <a:p>
            <a:pPr marL="339725" lvl="2" indent="0">
              <a:lnSpc>
                <a:spcPct val="120000"/>
              </a:lnSpc>
              <a:spcAft>
                <a:spcPts val="600"/>
              </a:spcAft>
            </a:pPr>
            <a:r>
              <a:rPr lang="en-US" sz="5200" dirty="0"/>
              <a:t>(a)  A municipality or municipal electric system may not offer for sale to the public: </a:t>
            </a:r>
          </a:p>
          <a:p>
            <a:pPr marL="577850" lvl="3" indent="0">
              <a:lnSpc>
                <a:spcPct val="120000"/>
              </a:lnSpc>
              <a:spcAft>
                <a:spcPts val="600"/>
              </a:spcAft>
            </a:pPr>
            <a:r>
              <a:rPr lang="en-US" sz="5200" dirty="0">
                <a:solidFill>
                  <a:schemeClr val="tx1"/>
                </a:solidFill>
              </a:rPr>
              <a:t>(1) 	a service for which a certificate of convenience and necessity, a certificate of operating authority, or a service provider certificate of operating authority is required; or </a:t>
            </a:r>
          </a:p>
          <a:p>
            <a:pPr marL="577850" lvl="3" indent="0">
              <a:lnSpc>
                <a:spcPct val="120000"/>
              </a:lnSpc>
              <a:spcAft>
                <a:spcPts val="600"/>
              </a:spcAft>
            </a:pPr>
            <a:r>
              <a:rPr lang="en-US" sz="5200" dirty="0">
                <a:solidFill>
                  <a:schemeClr val="tx1"/>
                </a:solidFill>
              </a:rPr>
              <a:t>(2) 	a </a:t>
            </a:r>
            <a:r>
              <a:rPr lang="en-US" sz="5200" dirty="0" err="1">
                <a:solidFill>
                  <a:schemeClr val="tx1"/>
                </a:solidFill>
              </a:rPr>
              <a:t>nonswitched</a:t>
            </a:r>
            <a:r>
              <a:rPr lang="en-US" sz="5200" dirty="0">
                <a:solidFill>
                  <a:schemeClr val="tx1"/>
                </a:solidFill>
              </a:rPr>
              <a:t> telecommunications service used to connect a customer's premises with: </a:t>
            </a:r>
          </a:p>
          <a:p>
            <a:pPr marL="917575" lvl="4" indent="0">
              <a:lnSpc>
                <a:spcPct val="120000"/>
              </a:lnSpc>
              <a:spcAft>
                <a:spcPts val="600"/>
              </a:spcAft>
            </a:pPr>
            <a:r>
              <a:rPr lang="en-US" sz="5200" dirty="0"/>
              <a:t>(A)  another customer's premises within the exchange; or </a:t>
            </a:r>
          </a:p>
          <a:p>
            <a:pPr marL="917575" lvl="4" indent="0"/>
            <a:r>
              <a:rPr lang="en-US" sz="5200" dirty="0"/>
              <a:t>(B)  a long distance provider that serves the exchange. </a:t>
            </a:r>
          </a:p>
          <a:p>
            <a:pPr marL="1149350" lvl="2" indent="-234950">
              <a:buAutoNum type="alphaLcParenBoth" startAt="2"/>
            </a:pPr>
            <a:r>
              <a:rPr lang="en-US" sz="4800" dirty="0"/>
              <a:t>Subsection (a) applies to a service offered either directly or indirectly through a telecommunications provider. </a:t>
            </a:r>
          </a:p>
          <a:p>
            <a:pPr algn="ctr"/>
            <a:r>
              <a:rPr lang="en-US" sz="5200" dirty="0"/>
              <a:t>* * *</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392507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A9FE-9E40-6D4F-BCA2-6AE6A247CC59}"/>
              </a:ext>
            </a:extLst>
          </p:cNvPr>
          <p:cNvSpPr>
            <a:spLocks noGrp="1"/>
          </p:cNvSpPr>
          <p:nvPr>
            <p:ph type="title"/>
          </p:nvPr>
        </p:nvSpPr>
        <p:spPr>
          <a:xfrm>
            <a:off x="2519679" y="32658"/>
            <a:ext cx="7617098" cy="437606"/>
          </a:xfrm>
        </p:spPr>
        <p:txBody>
          <a:bodyPr>
            <a:noAutofit/>
          </a:bodyPr>
          <a:lstStyle/>
          <a:p>
            <a:r>
              <a:rPr lang="en-US" sz="2300" cap="small" dirty="0">
                <a:solidFill>
                  <a:schemeClr val="bg1"/>
                </a:solidFill>
              </a:rPr>
              <a:t>Municipal telecom services framework</a:t>
            </a:r>
            <a:endParaRPr lang="en-US" sz="2300" dirty="0">
              <a:solidFill>
                <a:schemeClr val="bg1"/>
              </a:solidFill>
            </a:endParaRPr>
          </a:p>
        </p:txBody>
      </p:sp>
      <p:sp>
        <p:nvSpPr>
          <p:cNvPr id="5" name="Text Placeholder 4"/>
          <p:cNvSpPr>
            <a:spLocks noGrp="1"/>
          </p:cNvSpPr>
          <p:nvPr>
            <p:ph type="body" idx="2"/>
          </p:nvPr>
        </p:nvSpPr>
        <p:spPr>
          <a:xfrm>
            <a:off x="402336" y="1097280"/>
            <a:ext cx="3255264" cy="5028885"/>
          </a:xfrm>
        </p:spPr>
        <p:txBody>
          <a:bodyPr>
            <a:normAutofit fontScale="92500" lnSpcReduction="20000"/>
          </a:bodyPr>
          <a:lstStyle/>
          <a:p>
            <a:r>
              <a:rPr lang="en-US" b="1" dirty="0"/>
              <a:t>Municipalities may not be PUC certificated for certain services.</a:t>
            </a:r>
          </a:p>
          <a:p>
            <a:pPr marL="339725" lvl="2" indent="0"/>
            <a:r>
              <a:rPr lang="en-US" sz="1800" b="1" cap="small" dirty="0"/>
              <a:t>Tex. Util. Code</a:t>
            </a:r>
            <a:r>
              <a:rPr lang="en-US" sz="1800" b="1" dirty="0"/>
              <a:t> § 54.001. CERTIFICATE REQUIRED. </a:t>
            </a:r>
            <a:endParaRPr lang="en-US" sz="1800" dirty="0"/>
          </a:p>
          <a:p>
            <a:pPr marL="457200" lvl="2" indent="0"/>
            <a:r>
              <a:rPr lang="en-US" sz="1800" dirty="0"/>
              <a:t>A person may not provide local exchange telephone service, basic local telecommunications service, or switched access service unless the person obtains a: </a:t>
            </a:r>
          </a:p>
          <a:p>
            <a:pPr marL="627063" lvl="2" indent="0"/>
            <a:r>
              <a:rPr lang="en-US" sz="1800" dirty="0"/>
              <a:t>(1)  certificate of convenience and necessity; </a:t>
            </a:r>
          </a:p>
          <a:p>
            <a:pPr marL="627063" lvl="2" indent="0"/>
            <a:r>
              <a:rPr lang="en-US" sz="1800" dirty="0"/>
              <a:t>(2)  certificate of operating authority; or </a:t>
            </a:r>
          </a:p>
          <a:p>
            <a:pPr marL="627063" lvl="2" indent="0"/>
            <a:r>
              <a:rPr lang="en-US" sz="1800" dirty="0"/>
              <a:t>(3)  service provider certificate of operating authority.</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40002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A9FE-9E40-6D4F-BCA2-6AE6A247CC59}"/>
              </a:ext>
            </a:extLst>
          </p:cNvPr>
          <p:cNvSpPr>
            <a:spLocks noGrp="1"/>
          </p:cNvSpPr>
          <p:nvPr>
            <p:ph type="title"/>
          </p:nvPr>
        </p:nvSpPr>
        <p:spPr>
          <a:xfrm>
            <a:off x="2676434" y="0"/>
            <a:ext cx="7956732" cy="470263"/>
          </a:xfrm>
        </p:spPr>
        <p:txBody>
          <a:bodyPr>
            <a:normAutofit/>
          </a:bodyPr>
          <a:lstStyle/>
          <a:p>
            <a:r>
              <a:rPr lang="en-US" sz="2300" cap="small" dirty="0">
                <a:solidFill>
                  <a:schemeClr val="bg1"/>
                </a:solidFill>
              </a:rPr>
              <a:t>Municipal telecom services framework</a:t>
            </a:r>
            <a:endParaRPr lang="en-US" sz="2300" dirty="0">
              <a:solidFill>
                <a:schemeClr val="bg1"/>
              </a:solidFill>
            </a:endParaRPr>
          </a:p>
        </p:txBody>
      </p:sp>
      <p:sp>
        <p:nvSpPr>
          <p:cNvPr id="5" name="Text Placeholder 4"/>
          <p:cNvSpPr>
            <a:spLocks noGrp="1"/>
          </p:cNvSpPr>
          <p:nvPr>
            <p:ph type="body" idx="2"/>
          </p:nvPr>
        </p:nvSpPr>
        <p:spPr>
          <a:xfrm>
            <a:off x="261257" y="1084219"/>
            <a:ext cx="3396343" cy="5041946"/>
          </a:xfrm>
        </p:spPr>
        <p:txBody>
          <a:bodyPr>
            <a:normAutofit fontScale="92500" lnSpcReduction="20000"/>
          </a:bodyPr>
          <a:lstStyle/>
          <a:p>
            <a:r>
              <a:rPr lang="en-US" b="1" dirty="0"/>
              <a:t>But a Municipality or an MOU can wholesale fiber.</a:t>
            </a:r>
          </a:p>
          <a:p>
            <a:pPr marL="339725" lvl="2" indent="0"/>
            <a:r>
              <a:rPr lang="en-US" sz="1800" b="1" cap="small" dirty="0"/>
              <a:t>Tex. Util. Code</a:t>
            </a:r>
            <a:r>
              <a:rPr lang="en-US" sz="1800" b="1" dirty="0"/>
              <a:t> § 54.2025. LEASE OF FIBER OPTIC CABLE FACILITIES. </a:t>
            </a:r>
          </a:p>
          <a:p>
            <a:pPr marL="457200" lvl="2" indent="0"/>
            <a:r>
              <a:rPr lang="en-US" sz="1800" dirty="0"/>
              <a:t>Nothing in this subchapter shall prevent a municipality, or a municipal electric system that is a member of a municipal power agency formed under Chapter 163 by adoption of a concurrent resolution by the participating municipalities on or before August 1, 1975, from leasing any of the excess capacity of its fiber optic cable facilities (dark fiber), so long as the rental of the fiber facilities is done on a nondiscriminatory, </a:t>
            </a:r>
            <a:r>
              <a:rPr lang="en-US" sz="1800" dirty="0" err="1"/>
              <a:t>nonpreferential</a:t>
            </a:r>
            <a:r>
              <a:rPr lang="en-US" sz="1800" dirty="0"/>
              <a:t> basis.</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4070524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A9FE-9E40-6D4F-BCA2-6AE6A247CC59}"/>
              </a:ext>
            </a:extLst>
          </p:cNvPr>
          <p:cNvSpPr>
            <a:spLocks noGrp="1"/>
          </p:cNvSpPr>
          <p:nvPr>
            <p:ph type="title"/>
          </p:nvPr>
        </p:nvSpPr>
        <p:spPr>
          <a:xfrm>
            <a:off x="2493553" y="13063"/>
            <a:ext cx="7852230" cy="509451"/>
          </a:xfrm>
        </p:spPr>
        <p:txBody>
          <a:bodyPr>
            <a:normAutofit/>
          </a:bodyPr>
          <a:lstStyle/>
          <a:p>
            <a:r>
              <a:rPr lang="en-US" sz="2300" cap="small" dirty="0">
                <a:solidFill>
                  <a:schemeClr val="bg1"/>
                </a:solidFill>
              </a:rPr>
              <a:t>Municipal telecom services framework</a:t>
            </a:r>
            <a:endParaRPr lang="en-US" sz="2300" dirty="0">
              <a:solidFill>
                <a:schemeClr val="bg1"/>
              </a:solidFill>
            </a:endParaRPr>
          </a:p>
        </p:txBody>
      </p:sp>
      <p:sp>
        <p:nvSpPr>
          <p:cNvPr id="5" name="Text Placeholder 4"/>
          <p:cNvSpPr>
            <a:spLocks noGrp="1"/>
          </p:cNvSpPr>
          <p:nvPr>
            <p:ph type="body" idx="2"/>
          </p:nvPr>
        </p:nvSpPr>
        <p:spPr>
          <a:xfrm>
            <a:off x="402336" y="1045028"/>
            <a:ext cx="3255264" cy="5199017"/>
          </a:xfrm>
        </p:spPr>
        <p:txBody>
          <a:bodyPr>
            <a:normAutofit fontScale="92500" lnSpcReduction="20000"/>
          </a:bodyPr>
          <a:lstStyle/>
          <a:p>
            <a:r>
              <a:rPr lang="en-US" b="1" dirty="0">
                <a:solidFill>
                  <a:schemeClr val="tx1"/>
                </a:solidFill>
              </a:rPr>
              <a:t>Similarly, there is no direct prohibition on municipal provision of cable or video services.</a:t>
            </a:r>
          </a:p>
          <a:p>
            <a:r>
              <a:rPr lang="en-US" b="1" dirty="0">
                <a:solidFill>
                  <a:schemeClr val="tx1"/>
                </a:solidFill>
              </a:rPr>
              <a:t>Chapter 66, Texas Utilities Code provides that the Public Utility Commission of Texas is the designated franchising authority, but allows “[a]n entity or person seeking to provide cable service in this state [to] file an application for a state-issued certificate of franchise authority with the commission as required by [section 66.003].”</a:t>
            </a:r>
          </a:p>
          <a:p>
            <a:r>
              <a:rPr lang="en-US" b="1" dirty="0">
                <a:solidFill>
                  <a:schemeClr val="tx1"/>
                </a:solidFill>
              </a:rPr>
              <a:t>Although Home Rule Law would allow a municipality to do what is not withheld by law anyway, Chapter 66 provides a procedure that would allow a municipality to obtain a SICFA, just like other “entities.”</a:t>
            </a:r>
          </a:p>
          <a:p>
            <a:endParaRPr lang="en-US" dirty="0"/>
          </a:p>
        </p:txBody>
      </p:sp>
      <p:sp>
        <p:nvSpPr>
          <p:cNvPr id="4" name="Footer Placeholder 3"/>
          <p:cNvSpPr>
            <a:spLocks noGrp="1"/>
          </p:cNvSpPr>
          <p:nvPr>
            <p:ph type="ftr" sz="quarter" idx="11"/>
          </p:nvPr>
        </p:nvSpPr>
        <p:spPr/>
        <p:txBody>
          <a:bodyPr/>
          <a:lstStyle/>
          <a:p>
            <a:r>
              <a:rPr lang="en-US"/>
              <a:t>EWELL | BROWN | BLANKE | KNIGHT</a:t>
            </a:r>
            <a:endParaRPr lang="en-US" dirty="0"/>
          </a:p>
        </p:txBody>
      </p:sp>
    </p:spTree>
    <p:extLst>
      <p:ext uri="{BB962C8B-B14F-4D97-AF65-F5344CB8AC3E}">
        <p14:creationId xmlns:p14="http://schemas.microsoft.com/office/powerpoint/2010/main" val="155120016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856</TotalTime>
  <Words>1625</Words>
  <Application>Microsoft Office PowerPoint</Application>
  <PresentationFormat>Widescreen</PresentationFormat>
  <Paragraphs>170</Paragraphs>
  <Slides>27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Georgia</vt:lpstr>
      <vt:lpstr>Wingdings</vt:lpstr>
      <vt:lpstr>Wingdings 2</vt:lpstr>
      <vt:lpstr>Civic</vt:lpstr>
      <vt:lpstr>Texas Community Broadband Networks: Legal Issues</vt:lpstr>
      <vt:lpstr>Networks For Broadband Internet Access Service  Are Hard For Private Industry And Harder For Local Government</vt:lpstr>
      <vt:lpstr>But not because of Texas state law</vt:lpstr>
      <vt:lpstr>Texas is often described as a state  that prohibits municipal broadband. It isn’t. </vt:lpstr>
      <vt:lpstr>Municipal telecom services framework</vt:lpstr>
      <vt:lpstr>Municipal telecom services framework</vt:lpstr>
      <vt:lpstr>Municipal telecom services framework</vt:lpstr>
      <vt:lpstr>Municipal telecom services framework</vt:lpstr>
      <vt:lpstr>Municipal telecom services framework</vt:lpstr>
      <vt:lpstr>Municipal telecom services framework</vt:lpstr>
      <vt:lpstr>Municipal telecom services framework</vt:lpstr>
      <vt:lpstr>PowerPoint Presentation</vt:lpstr>
      <vt:lpstr>PowerPoint Presentation</vt:lpstr>
      <vt:lpstr>PowerPoint Presentation</vt:lpstr>
      <vt:lpstr>PowerPoint Presentation</vt:lpstr>
      <vt:lpstr>The mechanisms for making the network  a reality are few and limited</vt:lpstr>
      <vt:lpstr>Mechanisms</vt:lpstr>
      <vt:lpstr>Public-private partnerships (p3)</vt:lpstr>
      <vt:lpstr>PowerPoint Presentation</vt:lpstr>
      <vt:lpstr>PowerPoint Presentation</vt:lpstr>
      <vt:lpstr>Interlocal cooperation contracts</vt:lpstr>
      <vt:lpstr>PowerPoint Presentation</vt:lpstr>
      <vt:lpstr>PowerPoint Presentation</vt:lpstr>
      <vt:lpstr>PowerPoint Presentation</vt:lpstr>
      <vt:lpstr>PowerPoint Presentation</vt:lpstr>
      <vt:lpstr>PowerPoint Presentation</vt:lpstr>
      <vt:lpstr>Politics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community broadband networks legal issues</dc:title>
  <dc:creator>David</dc:creator>
  <cp:lastModifiedBy>Byus, Kent</cp:lastModifiedBy>
  <cp:revision>45</cp:revision>
  <dcterms:created xsi:type="dcterms:W3CDTF">2018-09-17T18:20:19Z</dcterms:created>
  <dcterms:modified xsi:type="dcterms:W3CDTF">2018-09-19T13:43:12Z</dcterms:modified>
</cp:coreProperties>
</file>